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1" r:id="rId3"/>
    <p:sldId id="262" r:id="rId4"/>
    <p:sldId id="256" r:id="rId5"/>
    <p:sldId id="257" r:id="rId6"/>
    <p:sldId id="283" r:id="rId7"/>
    <p:sldId id="284" r:id="rId8"/>
    <p:sldId id="285" r:id="rId9"/>
    <p:sldId id="286" r:id="rId10"/>
    <p:sldId id="287" r:id="rId11"/>
    <p:sldId id="288" r:id="rId12"/>
    <p:sldId id="289" r:id="rId13"/>
    <p:sldId id="292" r:id="rId14"/>
    <p:sldId id="293" r:id="rId15"/>
    <p:sldId id="290" r:id="rId16"/>
    <p:sldId id="291" r:id="rId17"/>
    <p:sldId id="294" r:id="rId18"/>
    <p:sldId id="263" r:id="rId19"/>
    <p:sldId id="295" r:id="rId20"/>
    <p:sldId id="264" r:id="rId21"/>
    <p:sldId id="297" r:id="rId22"/>
    <p:sldId id="296" r:id="rId23"/>
    <p:sldId id="265" r:id="rId24"/>
    <p:sldId id="266" r:id="rId25"/>
    <p:sldId id="267" r:id="rId26"/>
    <p:sldId id="268" r:id="rId27"/>
    <p:sldId id="274" r:id="rId28"/>
    <p:sldId id="282" r:id="rId29"/>
    <p:sldId id="298" r:id="rId30"/>
    <p:sldId id="300" r:id="rId31"/>
    <p:sldId id="299"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162" y="-1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D45C798-CCD6-460E-8451-F3DA07DF84C8}" type="datetimeFigureOut">
              <a:rPr lang="en-US" smtClean="0"/>
              <a:t>2/15/2014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A5BC9C-C34F-44DA-A418-144C8B05F261}" type="slidenum">
              <a:rPr lang="en-US" smtClean="0"/>
              <a:t>‹#›</a:t>
            </a:fld>
            <a:endParaRPr lang="en-US"/>
          </a:p>
        </p:txBody>
      </p:sp>
    </p:spTree>
    <p:extLst>
      <p:ext uri="{BB962C8B-B14F-4D97-AF65-F5344CB8AC3E}">
        <p14:creationId xmlns:p14="http://schemas.microsoft.com/office/powerpoint/2010/main" val="1564070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45C798-CCD6-460E-8451-F3DA07DF84C8}" type="datetimeFigureOut">
              <a:rPr lang="en-US" smtClean="0"/>
              <a:t>2/15/2014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A5BC9C-C34F-44DA-A418-144C8B05F261}" type="slidenum">
              <a:rPr lang="en-US" smtClean="0"/>
              <a:t>‹#›</a:t>
            </a:fld>
            <a:endParaRPr lang="en-US"/>
          </a:p>
        </p:txBody>
      </p:sp>
    </p:spTree>
    <p:extLst>
      <p:ext uri="{BB962C8B-B14F-4D97-AF65-F5344CB8AC3E}">
        <p14:creationId xmlns:p14="http://schemas.microsoft.com/office/powerpoint/2010/main" val="651944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45C798-CCD6-460E-8451-F3DA07DF84C8}" type="datetimeFigureOut">
              <a:rPr lang="en-US" smtClean="0"/>
              <a:t>2/15/2014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A5BC9C-C34F-44DA-A418-144C8B05F261}" type="slidenum">
              <a:rPr lang="en-US" smtClean="0"/>
              <a:t>‹#›</a:t>
            </a:fld>
            <a:endParaRPr lang="en-US"/>
          </a:p>
        </p:txBody>
      </p:sp>
    </p:spTree>
    <p:extLst>
      <p:ext uri="{BB962C8B-B14F-4D97-AF65-F5344CB8AC3E}">
        <p14:creationId xmlns:p14="http://schemas.microsoft.com/office/powerpoint/2010/main" val="2102178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45C798-CCD6-460E-8451-F3DA07DF84C8}" type="datetimeFigureOut">
              <a:rPr lang="en-US" smtClean="0"/>
              <a:t>2/15/2014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A5BC9C-C34F-44DA-A418-144C8B05F261}" type="slidenum">
              <a:rPr lang="en-US" smtClean="0"/>
              <a:t>‹#›</a:t>
            </a:fld>
            <a:endParaRPr lang="en-US"/>
          </a:p>
        </p:txBody>
      </p:sp>
    </p:spTree>
    <p:extLst>
      <p:ext uri="{BB962C8B-B14F-4D97-AF65-F5344CB8AC3E}">
        <p14:creationId xmlns:p14="http://schemas.microsoft.com/office/powerpoint/2010/main" val="1314700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45C798-CCD6-460E-8451-F3DA07DF84C8}" type="datetimeFigureOut">
              <a:rPr lang="en-US" smtClean="0"/>
              <a:t>2/15/2014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A5BC9C-C34F-44DA-A418-144C8B05F261}" type="slidenum">
              <a:rPr lang="en-US" smtClean="0"/>
              <a:t>‹#›</a:t>
            </a:fld>
            <a:endParaRPr lang="en-US"/>
          </a:p>
        </p:txBody>
      </p:sp>
    </p:spTree>
    <p:extLst>
      <p:ext uri="{BB962C8B-B14F-4D97-AF65-F5344CB8AC3E}">
        <p14:creationId xmlns:p14="http://schemas.microsoft.com/office/powerpoint/2010/main" val="1952404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45C798-CCD6-460E-8451-F3DA07DF84C8}" type="datetimeFigureOut">
              <a:rPr lang="en-US" smtClean="0"/>
              <a:t>2/15/2014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A5BC9C-C34F-44DA-A418-144C8B05F261}" type="slidenum">
              <a:rPr lang="en-US" smtClean="0"/>
              <a:t>‹#›</a:t>
            </a:fld>
            <a:endParaRPr lang="en-US"/>
          </a:p>
        </p:txBody>
      </p:sp>
    </p:spTree>
    <p:extLst>
      <p:ext uri="{BB962C8B-B14F-4D97-AF65-F5344CB8AC3E}">
        <p14:creationId xmlns:p14="http://schemas.microsoft.com/office/powerpoint/2010/main" val="1777371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D45C798-CCD6-460E-8451-F3DA07DF84C8}" type="datetimeFigureOut">
              <a:rPr lang="en-US" smtClean="0"/>
              <a:t>2/15/2014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A5BC9C-C34F-44DA-A418-144C8B05F261}" type="slidenum">
              <a:rPr lang="en-US" smtClean="0"/>
              <a:t>‹#›</a:t>
            </a:fld>
            <a:endParaRPr lang="en-US"/>
          </a:p>
        </p:txBody>
      </p:sp>
    </p:spTree>
    <p:extLst>
      <p:ext uri="{BB962C8B-B14F-4D97-AF65-F5344CB8AC3E}">
        <p14:creationId xmlns:p14="http://schemas.microsoft.com/office/powerpoint/2010/main" val="2375304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D45C798-CCD6-460E-8451-F3DA07DF84C8}" type="datetimeFigureOut">
              <a:rPr lang="en-US" smtClean="0"/>
              <a:t>2/15/2014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A5BC9C-C34F-44DA-A418-144C8B05F261}" type="slidenum">
              <a:rPr lang="en-US" smtClean="0"/>
              <a:t>‹#›</a:t>
            </a:fld>
            <a:endParaRPr lang="en-US"/>
          </a:p>
        </p:txBody>
      </p:sp>
    </p:spTree>
    <p:extLst>
      <p:ext uri="{BB962C8B-B14F-4D97-AF65-F5344CB8AC3E}">
        <p14:creationId xmlns:p14="http://schemas.microsoft.com/office/powerpoint/2010/main" val="3245806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45C798-CCD6-460E-8451-F3DA07DF84C8}" type="datetimeFigureOut">
              <a:rPr lang="en-US" smtClean="0"/>
              <a:t>2/15/2014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A5BC9C-C34F-44DA-A418-144C8B05F261}" type="slidenum">
              <a:rPr lang="en-US" smtClean="0"/>
              <a:t>‹#›</a:t>
            </a:fld>
            <a:endParaRPr lang="en-US"/>
          </a:p>
        </p:txBody>
      </p:sp>
    </p:spTree>
    <p:extLst>
      <p:ext uri="{BB962C8B-B14F-4D97-AF65-F5344CB8AC3E}">
        <p14:creationId xmlns:p14="http://schemas.microsoft.com/office/powerpoint/2010/main" val="3344914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45C798-CCD6-460E-8451-F3DA07DF84C8}" type="datetimeFigureOut">
              <a:rPr lang="en-US" smtClean="0"/>
              <a:t>2/15/2014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A5BC9C-C34F-44DA-A418-144C8B05F261}" type="slidenum">
              <a:rPr lang="en-US" smtClean="0"/>
              <a:t>‹#›</a:t>
            </a:fld>
            <a:endParaRPr lang="en-US"/>
          </a:p>
        </p:txBody>
      </p:sp>
    </p:spTree>
    <p:extLst>
      <p:ext uri="{BB962C8B-B14F-4D97-AF65-F5344CB8AC3E}">
        <p14:creationId xmlns:p14="http://schemas.microsoft.com/office/powerpoint/2010/main" val="2423652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45C798-CCD6-460E-8451-F3DA07DF84C8}" type="datetimeFigureOut">
              <a:rPr lang="en-US" smtClean="0"/>
              <a:t>2/15/2014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A5BC9C-C34F-44DA-A418-144C8B05F261}" type="slidenum">
              <a:rPr lang="en-US" smtClean="0"/>
              <a:t>‹#›</a:t>
            </a:fld>
            <a:endParaRPr lang="en-US"/>
          </a:p>
        </p:txBody>
      </p:sp>
    </p:spTree>
    <p:extLst>
      <p:ext uri="{BB962C8B-B14F-4D97-AF65-F5344CB8AC3E}">
        <p14:creationId xmlns:p14="http://schemas.microsoft.com/office/powerpoint/2010/main" val="516780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C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45C798-CCD6-460E-8451-F3DA07DF84C8}" type="datetimeFigureOut">
              <a:rPr lang="en-US" smtClean="0"/>
              <a:t>2/15/2014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A5BC9C-C34F-44DA-A418-144C8B05F261}" type="slidenum">
              <a:rPr lang="en-US" smtClean="0"/>
              <a:t>‹#›</a:t>
            </a:fld>
            <a:endParaRPr lang="en-US"/>
          </a:p>
        </p:txBody>
      </p:sp>
    </p:spTree>
    <p:extLst>
      <p:ext uri="{BB962C8B-B14F-4D97-AF65-F5344CB8AC3E}">
        <p14:creationId xmlns:p14="http://schemas.microsoft.com/office/powerpoint/2010/main" val="381542722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e-laws.gov.on.ca/html/statutes/english/elaws_statutes_01m25_e.htm"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cra-ei-scandal.com/"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152400" y="415290"/>
            <a:ext cx="8839200" cy="590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200" b="1" dirty="0">
                <a:solidFill>
                  <a:srgbClr val="FFFF00"/>
                </a:solidFill>
              </a:rPr>
              <a:t>ALL INFORMATION </a:t>
            </a:r>
          </a:p>
          <a:p>
            <a:pPr algn="ctr" eaLnBrk="1" hangingPunct="1"/>
            <a:r>
              <a:rPr lang="en-US" sz="3200" b="1" dirty="0">
                <a:solidFill>
                  <a:srgbClr val="FFFF00"/>
                </a:solidFill>
              </a:rPr>
              <a:t>SUBMITTED WITHOUT PREJUDICE </a:t>
            </a:r>
          </a:p>
          <a:p>
            <a:pPr algn="ctr" eaLnBrk="1" hangingPunct="1"/>
            <a:endParaRPr lang="en-US" sz="3200" b="1" dirty="0">
              <a:solidFill>
                <a:srgbClr val="FFFF00"/>
              </a:solidFill>
            </a:endParaRPr>
          </a:p>
          <a:p>
            <a:pPr algn="ctr" eaLnBrk="1" hangingPunct="1"/>
            <a:r>
              <a:rPr lang="en-US" sz="3200" b="1" dirty="0">
                <a:solidFill>
                  <a:srgbClr val="FFFF00"/>
                </a:solidFill>
              </a:rPr>
              <a:t>“Not My Job…”</a:t>
            </a:r>
          </a:p>
          <a:p>
            <a:pPr algn="ctr" eaLnBrk="1" hangingPunct="1"/>
            <a:endParaRPr lang="en-US" sz="3200" b="1" dirty="0">
              <a:solidFill>
                <a:srgbClr val="FFFF00"/>
              </a:solidFill>
            </a:endParaRPr>
          </a:p>
          <a:p>
            <a:pPr algn="ctr" eaLnBrk="1" hangingPunct="1"/>
            <a:r>
              <a:rPr lang="en-US" sz="2400" b="1" dirty="0" smtClean="0">
                <a:solidFill>
                  <a:srgbClr val="FFFF00"/>
                </a:solidFill>
              </a:rPr>
              <a:t>NOT EVEN FOR THE RCMP, THE ONTARIO PROVINCIAL POLICE OR MUNICIPAL POLICE…  </a:t>
            </a:r>
          </a:p>
          <a:p>
            <a:pPr algn="ctr" eaLnBrk="1" hangingPunct="1"/>
            <a:r>
              <a:rPr lang="en-US" sz="2400" b="1" dirty="0" smtClean="0">
                <a:solidFill>
                  <a:srgbClr val="FFFF00"/>
                </a:solidFill>
              </a:rPr>
              <a:t>IN MATTERS OF BREACH OF PUBLIC TRUST </a:t>
            </a:r>
          </a:p>
          <a:p>
            <a:pPr algn="ctr" eaLnBrk="1" hangingPunct="1"/>
            <a:r>
              <a:rPr lang="en-US" sz="2400" b="1" dirty="0" smtClean="0">
                <a:solidFill>
                  <a:srgbClr val="FFFF00"/>
                </a:solidFill>
              </a:rPr>
              <a:t>BY ELECTED OFFICIALS AND ENFORCEMENT BODIES…</a:t>
            </a:r>
            <a:endParaRPr lang="en-US" sz="2400" b="1" dirty="0">
              <a:solidFill>
                <a:srgbClr val="FFFF00"/>
              </a:solidFill>
            </a:endParaRPr>
          </a:p>
          <a:p>
            <a:pPr algn="ctr" eaLnBrk="1" hangingPunct="1"/>
            <a:endParaRPr lang="en-US" sz="3200" b="1" dirty="0">
              <a:solidFill>
                <a:srgbClr val="FFFF00"/>
              </a:solidFill>
            </a:endParaRPr>
          </a:p>
          <a:p>
            <a:pPr algn="ctr" eaLnBrk="1" hangingPunct="1"/>
            <a:endParaRPr lang="en-US" b="1" dirty="0">
              <a:solidFill>
                <a:srgbClr val="FFFF00"/>
              </a:solidFill>
            </a:endParaRPr>
          </a:p>
          <a:p>
            <a:pPr algn="ctr" eaLnBrk="1" hangingPunct="1"/>
            <a:endParaRPr lang="en-US" b="1" dirty="0">
              <a:solidFill>
                <a:srgbClr val="FFFF00"/>
              </a:solidFill>
            </a:endParaRPr>
          </a:p>
          <a:p>
            <a:pPr algn="ctr" eaLnBrk="1" hangingPunct="1"/>
            <a:r>
              <a:rPr lang="en-US" b="1" dirty="0">
                <a:solidFill>
                  <a:srgbClr val="FFFF00"/>
                </a:solidFill>
              </a:rPr>
              <a:t>“Not My Job…”</a:t>
            </a:r>
          </a:p>
          <a:p>
            <a:pPr algn="ctr" eaLnBrk="1" hangingPunct="1"/>
            <a:endParaRPr lang="en-US" b="1" dirty="0">
              <a:solidFill>
                <a:srgbClr val="FFFF00"/>
              </a:solidFill>
            </a:endParaRPr>
          </a:p>
          <a:p>
            <a:pPr algn="ctr" eaLnBrk="1" hangingPunct="1"/>
            <a:r>
              <a:rPr lang="en-US" b="1" dirty="0">
                <a:solidFill>
                  <a:srgbClr val="FFFF00"/>
                </a:solidFill>
              </a:rPr>
              <a:t>A phrase that – in matters of public safety -  was unacceptable!</a:t>
            </a:r>
          </a:p>
        </p:txBody>
      </p:sp>
    </p:spTree>
    <p:extLst>
      <p:ext uri="{BB962C8B-B14F-4D97-AF65-F5344CB8AC3E}">
        <p14:creationId xmlns:p14="http://schemas.microsoft.com/office/powerpoint/2010/main" val="10245216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4535" y="152400"/>
            <a:ext cx="8983265" cy="1354217"/>
          </a:xfrm>
          <a:prstGeom prst="rect">
            <a:avLst/>
          </a:prstGeom>
        </p:spPr>
        <p:txBody>
          <a:bodyPr wrap="square">
            <a:spAutoFit/>
          </a:bodyPr>
          <a:lstStyle/>
          <a:p>
            <a:pPr algn="ctr"/>
            <a:r>
              <a:rPr lang="en-US" b="1" dirty="0">
                <a:solidFill>
                  <a:srgbClr val="FFFF00"/>
                </a:solidFill>
              </a:rPr>
              <a:t>WHO KNEW… AND WHEN</a:t>
            </a:r>
            <a:r>
              <a:rPr lang="en-US" b="1" dirty="0" smtClean="0">
                <a:solidFill>
                  <a:srgbClr val="FFFF00"/>
                </a:solidFill>
              </a:rPr>
              <a:t>???</a:t>
            </a:r>
          </a:p>
          <a:p>
            <a:pPr algn="ctr"/>
            <a:r>
              <a:rPr lang="en-US" sz="1600" b="1" dirty="0" smtClean="0">
                <a:solidFill>
                  <a:srgbClr val="FFFF00"/>
                </a:solidFill>
              </a:rPr>
              <a:t>PRIME MINISTER HARPER, MINISTER OF FINANCE FLAHERTY, CANADA MORTGAGE AND HOUSING CEO KINSLEY AND FORMER MMAH WYNNE (NOW PREMIER OF ONTARIO)  WERE ALL SENT “1000+ PAGE PRESENTATION &amp; OTHER BLDG SCANDAL DOCS” AS INDICATED ON POSTAL INFO SLIPS BELOW… ON AUGUST 10, 2012!</a:t>
            </a:r>
            <a:endParaRPr lang="en-US" sz="1600" b="1" dirty="0">
              <a:solidFill>
                <a:srgbClr val="FFFF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995" y="1828800"/>
            <a:ext cx="8763000" cy="4829431"/>
          </a:xfrm>
          <a:prstGeom prst="rect">
            <a:avLst/>
          </a:prstGeom>
        </p:spPr>
      </p:pic>
    </p:spTree>
    <p:extLst>
      <p:ext uri="{BB962C8B-B14F-4D97-AF65-F5344CB8AC3E}">
        <p14:creationId xmlns:p14="http://schemas.microsoft.com/office/powerpoint/2010/main" val="450615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6200"/>
            <a:ext cx="8915400" cy="1477328"/>
          </a:xfrm>
          <a:prstGeom prst="rect">
            <a:avLst/>
          </a:prstGeom>
        </p:spPr>
        <p:txBody>
          <a:bodyPr wrap="square">
            <a:spAutoFit/>
          </a:bodyPr>
          <a:lstStyle/>
          <a:p>
            <a:pPr algn="ctr"/>
            <a:r>
              <a:rPr lang="en-US" b="1" dirty="0" smtClean="0">
                <a:solidFill>
                  <a:srgbClr val="FFFF00"/>
                </a:solidFill>
              </a:rPr>
              <a:t>WHO KNEW AND WHEN???</a:t>
            </a:r>
          </a:p>
          <a:p>
            <a:pPr algn="ctr"/>
            <a:r>
              <a:rPr lang="en-US" b="1" dirty="0" smtClean="0">
                <a:solidFill>
                  <a:srgbClr val="FFFF00"/>
                </a:solidFill>
              </a:rPr>
              <a:t>WHEN MY NIGHTMARE STARTED… </a:t>
            </a:r>
          </a:p>
          <a:p>
            <a:pPr algn="ctr"/>
            <a:r>
              <a:rPr lang="en-US" b="1" dirty="0" smtClean="0">
                <a:solidFill>
                  <a:srgbClr val="FFFF00"/>
                </a:solidFill>
              </a:rPr>
              <a:t>THE ATTORNEY GENERAL OF ONTARIO WAS CHRIS BENTLEY… </a:t>
            </a:r>
          </a:p>
          <a:p>
            <a:pPr algn="ctr"/>
            <a:r>
              <a:rPr lang="en-US" b="1" dirty="0" smtClean="0">
                <a:solidFill>
                  <a:srgbClr val="FFFF00"/>
                </a:solidFill>
              </a:rPr>
              <a:t>HE WAS ALSO IN CHARGE OF ABORIGINAL AFFAIRS AS OF JAN. 2010 (REMEMBER… THIS SCANDAL INVOLVES FIRST NATIONS ALSO!!!)</a:t>
            </a:r>
            <a:endParaRPr lang="en-US" b="1" dirty="0">
              <a:solidFill>
                <a:srgbClr val="FFFF00"/>
              </a:solidFill>
            </a:endParaRPr>
          </a:p>
        </p:txBody>
      </p:sp>
      <p:sp>
        <p:nvSpPr>
          <p:cNvPr id="3" name="Rectangle 2"/>
          <p:cNvSpPr/>
          <p:nvPr/>
        </p:nvSpPr>
        <p:spPr>
          <a:xfrm>
            <a:off x="152400" y="6428601"/>
            <a:ext cx="8839200" cy="276999"/>
          </a:xfrm>
          <a:prstGeom prst="rect">
            <a:avLst/>
          </a:prstGeom>
        </p:spPr>
        <p:txBody>
          <a:bodyPr wrap="square">
            <a:spAutoFit/>
          </a:bodyPr>
          <a:lstStyle/>
          <a:p>
            <a:pPr algn="ctr"/>
            <a:r>
              <a:rPr lang="en-US" sz="1200" b="1" dirty="0" smtClean="0">
                <a:solidFill>
                  <a:srgbClr val="FFFF00"/>
                </a:solidFill>
              </a:rPr>
              <a:t>Source: Legislative Assembly of Ontario,  http</a:t>
            </a:r>
            <a:r>
              <a:rPr lang="en-US" sz="1200" b="1" dirty="0">
                <a:solidFill>
                  <a:srgbClr val="FFFF00"/>
                </a:solidFill>
              </a:rPr>
              <a:t>://www.ontla.on.ca/web/members/members_detail.do?locale=en&amp;ID=2123</a:t>
            </a:r>
          </a:p>
        </p:txBody>
      </p:sp>
      <p:grpSp>
        <p:nvGrpSpPr>
          <p:cNvPr id="12" name="Group 11"/>
          <p:cNvGrpSpPr/>
          <p:nvPr/>
        </p:nvGrpSpPr>
        <p:grpSpPr>
          <a:xfrm>
            <a:off x="267730" y="1607531"/>
            <a:ext cx="8723870" cy="4744870"/>
            <a:chOff x="267730" y="1607531"/>
            <a:chExt cx="8723870" cy="4744870"/>
          </a:xfrm>
        </p:grpSpPr>
        <p:sp>
          <p:nvSpPr>
            <p:cNvPr id="5" name="TextBox 4"/>
            <p:cNvSpPr txBox="1"/>
            <p:nvPr/>
          </p:nvSpPr>
          <p:spPr>
            <a:xfrm>
              <a:off x="6705600" y="1752600"/>
              <a:ext cx="2286000" cy="3139321"/>
            </a:xfrm>
            <a:prstGeom prst="rect">
              <a:avLst/>
            </a:prstGeom>
            <a:noFill/>
          </p:spPr>
          <p:txBody>
            <a:bodyPr wrap="square" rtlCol="0">
              <a:spAutoFit/>
            </a:bodyPr>
            <a:lstStyle/>
            <a:p>
              <a:pPr algn="ctr"/>
              <a:r>
                <a:rPr lang="en-US" b="1" dirty="0" smtClean="0">
                  <a:solidFill>
                    <a:srgbClr val="FFFF00"/>
                  </a:solidFill>
                </a:rPr>
                <a:t>I had placed a call to Ministry of Aboriginal Affairs… I have to find that phone bill (I have copies of all my phone bills) to get the actual date… but… again… my issues fell on “deaf ears” there too… maybe…</a:t>
              </a:r>
              <a:endParaRPr lang="en-US" b="1" dirty="0">
                <a:solidFill>
                  <a:srgbClr val="FFFF00"/>
                </a:solidFill>
              </a:endParaRPr>
            </a:p>
          </p:txBody>
        </p:sp>
        <p:grpSp>
          <p:nvGrpSpPr>
            <p:cNvPr id="11" name="Group 10"/>
            <p:cNvGrpSpPr/>
            <p:nvPr/>
          </p:nvGrpSpPr>
          <p:grpSpPr>
            <a:xfrm>
              <a:off x="267730" y="1607531"/>
              <a:ext cx="8114270" cy="4744870"/>
              <a:chOff x="267730" y="1607531"/>
              <a:chExt cx="8114270" cy="474487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730" y="1607531"/>
                <a:ext cx="6400800" cy="4744870"/>
              </a:xfrm>
              <a:prstGeom prst="rect">
                <a:avLst/>
              </a:prstGeom>
            </p:spPr>
          </p:pic>
          <p:cxnSp>
            <p:nvCxnSpPr>
              <p:cNvPr id="7" name="Straight Arrow Connector 6"/>
              <p:cNvCxnSpPr/>
              <p:nvPr/>
            </p:nvCxnSpPr>
            <p:spPr>
              <a:xfrm flipH="1">
                <a:off x="6190735" y="5867400"/>
                <a:ext cx="2191265"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6190735" y="6172200"/>
                <a:ext cx="2191265"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414393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91600" cy="1200329"/>
          </a:xfrm>
          <a:prstGeom prst="rect">
            <a:avLst/>
          </a:prstGeom>
        </p:spPr>
        <p:txBody>
          <a:bodyPr wrap="square">
            <a:spAutoFit/>
          </a:bodyPr>
          <a:lstStyle/>
          <a:p>
            <a:pPr algn="ctr"/>
            <a:r>
              <a:rPr lang="en-US" b="1" dirty="0">
                <a:solidFill>
                  <a:srgbClr val="FFFF00"/>
                </a:solidFill>
              </a:rPr>
              <a:t>WHO KNEW AND WHEN</a:t>
            </a:r>
            <a:r>
              <a:rPr lang="en-US" b="1" dirty="0" smtClean="0">
                <a:solidFill>
                  <a:srgbClr val="FFFF00"/>
                </a:solidFill>
              </a:rPr>
              <a:t>???</a:t>
            </a:r>
          </a:p>
          <a:p>
            <a:pPr algn="ctr"/>
            <a:r>
              <a:rPr lang="en-US" b="1" dirty="0" smtClean="0">
                <a:solidFill>
                  <a:srgbClr val="FFFF00"/>
                </a:solidFill>
              </a:rPr>
              <a:t>WHEN ATTORNEY GENERAL BENTLEY MOVED ON… </a:t>
            </a:r>
          </a:p>
          <a:p>
            <a:pPr algn="ctr"/>
            <a:r>
              <a:rPr lang="en-US" b="1" dirty="0" smtClean="0">
                <a:solidFill>
                  <a:srgbClr val="FFFF00"/>
                </a:solidFill>
              </a:rPr>
              <a:t>THE NEW ATTORNEY GENERAL FOR ONTARIO WAS JOHN GERRETSEN…</a:t>
            </a:r>
          </a:p>
          <a:p>
            <a:pPr algn="ctr"/>
            <a:r>
              <a:rPr lang="en-US" b="1" dirty="0" smtClean="0">
                <a:solidFill>
                  <a:srgbClr val="FF0000"/>
                </a:solidFill>
              </a:rPr>
              <a:t>WHO HAD ALSO BEEN MINISTER OF MUNICIPAL AFFAIRS IN 2007…</a:t>
            </a:r>
            <a:endParaRPr lang="en-US" b="1" dirty="0">
              <a:solidFill>
                <a:srgbClr val="FF0000"/>
              </a:solidFill>
            </a:endParaRPr>
          </a:p>
        </p:txBody>
      </p:sp>
      <p:sp>
        <p:nvSpPr>
          <p:cNvPr id="4" name="Rectangle 3"/>
          <p:cNvSpPr/>
          <p:nvPr/>
        </p:nvSpPr>
        <p:spPr>
          <a:xfrm>
            <a:off x="304800" y="6535579"/>
            <a:ext cx="8763000" cy="246221"/>
          </a:xfrm>
          <a:prstGeom prst="rect">
            <a:avLst/>
          </a:prstGeom>
        </p:spPr>
        <p:txBody>
          <a:bodyPr wrap="square">
            <a:spAutoFit/>
          </a:bodyPr>
          <a:lstStyle/>
          <a:p>
            <a:r>
              <a:rPr lang="en-US" sz="1000" b="1" dirty="0">
                <a:solidFill>
                  <a:srgbClr val="FFFF00"/>
                </a:solidFill>
              </a:rPr>
              <a:t>Source: Legislative Assembly of Ontario, </a:t>
            </a:r>
            <a:r>
              <a:rPr lang="en-US" sz="1000" b="1" dirty="0" smtClean="0">
                <a:solidFill>
                  <a:srgbClr val="FFFF00"/>
                </a:solidFill>
              </a:rPr>
              <a:t>http</a:t>
            </a:r>
            <a:r>
              <a:rPr lang="en-US" sz="1000" b="1" dirty="0">
                <a:solidFill>
                  <a:srgbClr val="FFFF00"/>
                </a:solidFill>
              </a:rPr>
              <a:t>://www.ontla.on.ca/web/members/members_detail.do?locale=en&amp;ID=37&amp;detailPage=members_detail_career</a:t>
            </a:r>
          </a:p>
        </p:txBody>
      </p:sp>
      <p:grpSp>
        <p:nvGrpSpPr>
          <p:cNvPr id="10" name="Group 9"/>
          <p:cNvGrpSpPr/>
          <p:nvPr/>
        </p:nvGrpSpPr>
        <p:grpSpPr>
          <a:xfrm>
            <a:off x="129802" y="1371598"/>
            <a:ext cx="8844213" cy="5105402"/>
            <a:chOff x="129802" y="1371598"/>
            <a:chExt cx="8844213" cy="5105402"/>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802" y="1371599"/>
              <a:ext cx="4424614" cy="510540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3015" y="1371598"/>
              <a:ext cx="4191000" cy="5105401"/>
            </a:xfrm>
            <a:prstGeom prst="rect">
              <a:avLst/>
            </a:prstGeom>
          </p:spPr>
        </p:pic>
        <p:cxnSp>
          <p:nvCxnSpPr>
            <p:cNvPr id="7" name="Straight Arrow Connector 6"/>
            <p:cNvCxnSpPr/>
            <p:nvPr/>
          </p:nvCxnSpPr>
          <p:spPr>
            <a:xfrm>
              <a:off x="685800" y="5105400"/>
              <a:ext cx="21336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181600" y="5486400"/>
              <a:ext cx="21336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14738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91600" cy="1477328"/>
          </a:xfrm>
          <a:prstGeom prst="rect">
            <a:avLst/>
          </a:prstGeom>
        </p:spPr>
        <p:txBody>
          <a:bodyPr wrap="square">
            <a:spAutoFit/>
          </a:bodyPr>
          <a:lstStyle/>
          <a:p>
            <a:pPr algn="ctr"/>
            <a:r>
              <a:rPr lang="en-US" b="1" dirty="0">
                <a:solidFill>
                  <a:srgbClr val="FFFF00"/>
                </a:solidFill>
              </a:rPr>
              <a:t>WHO KNEW AND WHEN</a:t>
            </a:r>
            <a:r>
              <a:rPr lang="en-US" b="1" dirty="0" smtClean="0">
                <a:solidFill>
                  <a:srgbClr val="FFFF00"/>
                </a:solidFill>
              </a:rPr>
              <a:t>???</a:t>
            </a:r>
          </a:p>
          <a:p>
            <a:pPr algn="ctr"/>
            <a:r>
              <a:rPr lang="en-US" b="1" dirty="0" smtClean="0">
                <a:solidFill>
                  <a:srgbClr val="FFFF00"/>
                </a:solidFill>
              </a:rPr>
              <a:t>THE NEW ATTORNEY GENERAL FOR ONTARIO WAS JOHN GERRETSEN…</a:t>
            </a:r>
          </a:p>
          <a:p>
            <a:pPr algn="ctr"/>
            <a:r>
              <a:rPr lang="en-US" b="1" dirty="0" smtClean="0">
                <a:solidFill>
                  <a:srgbClr val="FF0000"/>
                </a:solidFill>
              </a:rPr>
              <a:t>WHO HAD ALSO BEEN MINISTER OF MUNICIPAL AFFAIRS IN 2007…</a:t>
            </a:r>
          </a:p>
          <a:p>
            <a:pPr algn="ctr"/>
            <a:r>
              <a:rPr lang="en-US" b="1" dirty="0" smtClean="0">
                <a:solidFill>
                  <a:srgbClr val="FF0000"/>
                </a:solidFill>
              </a:rPr>
              <a:t>WHY WAS THAT SIGNIFICANT???</a:t>
            </a:r>
            <a:endParaRPr lang="en-US" b="1" dirty="0">
              <a:solidFill>
                <a:srgbClr val="FF0000"/>
              </a:solidFill>
            </a:endParaRPr>
          </a:p>
          <a:p>
            <a:pPr algn="ctr"/>
            <a:endParaRPr lang="en-US" b="1" dirty="0">
              <a:solidFill>
                <a:srgbClr val="FF000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371600"/>
            <a:ext cx="8839200" cy="5305019"/>
          </a:xfrm>
          <a:prstGeom prst="rect">
            <a:avLst/>
          </a:prstGeom>
        </p:spPr>
      </p:pic>
    </p:spTree>
    <p:extLst>
      <p:ext uri="{BB962C8B-B14F-4D97-AF65-F5344CB8AC3E}">
        <p14:creationId xmlns:p14="http://schemas.microsoft.com/office/powerpoint/2010/main" val="3846600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91600" cy="1477328"/>
          </a:xfrm>
          <a:prstGeom prst="rect">
            <a:avLst/>
          </a:prstGeom>
        </p:spPr>
        <p:txBody>
          <a:bodyPr wrap="square">
            <a:spAutoFit/>
          </a:bodyPr>
          <a:lstStyle/>
          <a:p>
            <a:pPr algn="ctr"/>
            <a:r>
              <a:rPr lang="en-US" b="1" dirty="0">
                <a:solidFill>
                  <a:srgbClr val="FFFF00"/>
                </a:solidFill>
              </a:rPr>
              <a:t>WHO KNEW AND WHEN</a:t>
            </a:r>
            <a:r>
              <a:rPr lang="en-US" b="1" dirty="0" smtClean="0">
                <a:solidFill>
                  <a:srgbClr val="FFFF00"/>
                </a:solidFill>
              </a:rPr>
              <a:t>???</a:t>
            </a:r>
          </a:p>
          <a:p>
            <a:pPr algn="ctr"/>
            <a:r>
              <a:rPr lang="en-US" b="1" dirty="0" smtClean="0">
                <a:solidFill>
                  <a:srgbClr val="FFFF00"/>
                </a:solidFill>
              </a:rPr>
              <a:t>THE NEW ATTORNEY GENERAL FOR ONTARIO WAS JOHN GERRETSEN…</a:t>
            </a:r>
          </a:p>
          <a:p>
            <a:pPr algn="ctr"/>
            <a:r>
              <a:rPr lang="en-US" b="1" dirty="0" smtClean="0">
                <a:solidFill>
                  <a:srgbClr val="FF0000"/>
                </a:solidFill>
              </a:rPr>
              <a:t>WHO HAD ALSO BEEN MINISTER OF MUNICIPAL AFFAIRS IN 2007…</a:t>
            </a:r>
          </a:p>
          <a:p>
            <a:pPr algn="ctr"/>
            <a:r>
              <a:rPr lang="en-US" b="1" dirty="0" smtClean="0">
                <a:solidFill>
                  <a:srgbClr val="FF0000"/>
                </a:solidFill>
              </a:rPr>
              <a:t>WHY WAS THAT SIGNIFICANT???</a:t>
            </a:r>
            <a:endParaRPr lang="en-US" b="1" dirty="0">
              <a:solidFill>
                <a:srgbClr val="FF0000"/>
              </a:solidFill>
            </a:endParaRPr>
          </a:p>
          <a:p>
            <a:pPr algn="ctr"/>
            <a:endParaRPr lang="en-US" b="1" dirty="0">
              <a:solidFill>
                <a:srgbClr val="FF000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666" y="1447800"/>
            <a:ext cx="8666667" cy="5205009"/>
          </a:xfrm>
          <a:prstGeom prst="rect">
            <a:avLst/>
          </a:prstGeom>
        </p:spPr>
      </p:pic>
    </p:spTree>
    <p:extLst>
      <p:ext uri="{BB962C8B-B14F-4D97-AF65-F5344CB8AC3E}">
        <p14:creationId xmlns:p14="http://schemas.microsoft.com/office/powerpoint/2010/main" val="34402010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91600" cy="6186309"/>
          </a:xfrm>
          <a:prstGeom prst="rect">
            <a:avLst/>
          </a:prstGeom>
        </p:spPr>
        <p:txBody>
          <a:bodyPr wrap="square">
            <a:spAutoFit/>
          </a:bodyPr>
          <a:lstStyle/>
          <a:p>
            <a:pPr algn="ctr"/>
            <a:r>
              <a:rPr lang="en-US" b="1" dirty="0" smtClean="0">
                <a:solidFill>
                  <a:srgbClr val="FFFF00"/>
                </a:solidFill>
              </a:rPr>
              <a:t>AS ATTORNEY GENERAL FOR ONTARIO,  JOHN GERRETSEN…</a:t>
            </a:r>
          </a:p>
          <a:p>
            <a:pPr algn="ctr"/>
            <a:endParaRPr lang="en-US" b="1" dirty="0" smtClean="0">
              <a:solidFill>
                <a:srgbClr val="FF0000"/>
              </a:solidFill>
            </a:endParaRPr>
          </a:p>
          <a:p>
            <a:pPr algn="ctr"/>
            <a:r>
              <a:rPr lang="en-US" b="1" dirty="0" smtClean="0">
                <a:solidFill>
                  <a:srgbClr val="FFFF00"/>
                </a:solidFill>
              </a:rPr>
              <a:t>WHO HAD ALSO BEEN MINISTER OF MUNICIPAL AFFAIRS IN 2007…</a:t>
            </a:r>
            <a:endParaRPr lang="en-US" b="1" dirty="0">
              <a:solidFill>
                <a:srgbClr val="FFFF00"/>
              </a:solidFill>
            </a:endParaRPr>
          </a:p>
          <a:p>
            <a:pPr algn="ctr"/>
            <a:endParaRPr lang="en-US" b="1" dirty="0" smtClean="0">
              <a:solidFill>
                <a:srgbClr val="FFFF00"/>
              </a:solidFill>
            </a:endParaRPr>
          </a:p>
          <a:p>
            <a:pPr algn="ctr"/>
            <a:r>
              <a:rPr lang="en-US" b="1" dirty="0" smtClean="0">
                <a:solidFill>
                  <a:srgbClr val="FFFF00"/>
                </a:solidFill>
              </a:rPr>
              <a:t>NOW OVERSAW ALL TRIBUNALS IN ONTARIO… INCLUDING THE IPC… WHICH WOULD VIRTUALLY ELIMINATE MY RIGHT TO ACCESS INFORMATION… LIMITING ME TO ONE FREEDOM OF INFORMATION REQUEST PER YEAR… </a:t>
            </a:r>
          </a:p>
          <a:p>
            <a:pPr algn="ctr"/>
            <a:endParaRPr lang="en-US" b="1" dirty="0">
              <a:solidFill>
                <a:srgbClr val="FFFF00"/>
              </a:solidFill>
            </a:endParaRPr>
          </a:p>
          <a:p>
            <a:pPr algn="ctr"/>
            <a:r>
              <a:rPr lang="en-US" b="1" dirty="0" smtClean="0">
                <a:solidFill>
                  <a:srgbClr val="FFFF00"/>
                </a:solidFill>
              </a:rPr>
              <a:t>A MAN WHOM IN MY OPINION WAS AT THE VERY CENTER OF A NATIONAL BUILDING SCANDAL…</a:t>
            </a:r>
          </a:p>
          <a:p>
            <a:pPr algn="ctr"/>
            <a:endParaRPr lang="en-US" b="1" dirty="0">
              <a:solidFill>
                <a:srgbClr val="FFFF00"/>
              </a:solidFill>
            </a:endParaRPr>
          </a:p>
          <a:p>
            <a:pPr algn="ctr"/>
            <a:r>
              <a:rPr lang="en-US" b="1" dirty="0" smtClean="0">
                <a:solidFill>
                  <a:srgbClr val="FFFF00"/>
                </a:solidFill>
              </a:rPr>
              <a:t>… WAS NOW OVERSEEING WHAT INFORMATION WOULD BE RELEASED…</a:t>
            </a:r>
          </a:p>
          <a:p>
            <a:pPr algn="ctr"/>
            <a:r>
              <a:rPr lang="en-US" b="1" dirty="0" smtClean="0">
                <a:solidFill>
                  <a:srgbClr val="FFFF00"/>
                </a:solidFill>
              </a:rPr>
              <a:t>… THEREBY VIRTUALLY “OVERSEEING THE INVESTIGATION” INTO THIS BUILDING SCANDAL… AND THAT OF ELLIOT LAKE…  </a:t>
            </a:r>
          </a:p>
          <a:p>
            <a:pPr algn="ctr"/>
            <a:endParaRPr lang="en-US" b="1" dirty="0">
              <a:solidFill>
                <a:srgbClr val="FFFF00"/>
              </a:solidFill>
            </a:endParaRPr>
          </a:p>
          <a:p>
            <a:pPr algn="ctr"/>
            <a:r>
              <a:rPr lang="en-US" b="1" dirty="0" smtClean="0">
                <a:solidFill>
                  <a:srgbClr val="FFFF00"/>
                </a:solidFill>
              </a:rPr>
              <a:t>… AND HE ALSO OVERSAW “ALL COURTS”… </a:t>
            </a:r>
          </a:p>
          <a:p>
            <a:pPr algn="ctr"/>
            <a:endParaRPr lang="en-US" b="1" dirty="0">
              <a:solidFill>
                <a:srgbClr val="FFFF00"/>
              </a:solidFill>
            </a:endParaRPr>
          </a:p>
          <a:p>
            <a:pPr algn="ctr"/>
            <a:r>
              <a:rPr lang="en-US" b="1" dirty="0" smtClean="0">
                <a:solidFill>
                  <a:srgbClr val="FFFF00"/>
                </a:solidFill>
              </a:rPr>
              <a:t>AND IN MY OPINION… THAT INCLUDED WHAT I COULD ONLY DESCRIBE AS “MY KANGAROO COURT TRIAL”</a:t>
            </a:r>
          </a:p>
          <a:p>
            <a:pPr algn="ctr"/>
            <a:endParaRPr lang="en-US" b="1" dirty="0">
              <a:solidFill>
                <a:srgbClr val="FFFF00"/>
              </a:solidFill>
            </a:endParaRPr>
          </a:p>
          <a:p>
            <a:pPr algn="ctr"/>
            <a:r>
              <a:rPr lang="en-US" b="1" dirty="0" smtClean="0">
                <a:solidFill>
                  <a:srgbClr val="FFFF00"/>
                </a:solidFill>
              </a:rPr>
              <a:t>BREACH OF PUBLIC TRUST???</a:t>
            </a:r>
            <a:endParaRPr lang="en-US" b="1" dirty="0">
              <a:solidFill>
                <a:srgbClr val="FFFF00"/>
              </a:solidFill>
            </a:endParaRPr>
          </a:p>
        </p:txBody>
      </p:sp>
    </p:spTree>
    <p:extLst>
      <p:ext uri="{BB962C8B-B14F-4D97-AF65-F5344CB8AC3E}">
        <p14:creationId xmlns:p14="http://schemas.microsoft.com/office/powerpoint/2010/main" val="39309044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91600" cy="5355312"/>
          </a:xfrm>
          <a:prstGeom prst="rect">
            <a:avLst/>
          </a:prstGeom>
        </p:spPr>
        <p:txBody>
          <a:bodyPr wrap="square">
            <a:spAutoFit/>
          </a:bodyPr>
          <a:lstStyle/>
          <a:p>
            <a:pPr algn="ctr"/>
            <a:r>
              <a:rPr lang="en-US" b="1" dirty="0" smtClean="0">
                <a:solidFill>
                  <a:srgbClr val="FFFF00"/>
                </a:solidFill>
              </a:rPr>
              <a:t>THE DISTURBING TREND CONTINUES…</a:t>
            </a:r>
          </a:p>
          <a:p>
            <a:endParaRPr lang="en-US" b="1" dirty="0">
              <a:solidFill>
                <a:srgbClr val="FFFF00"/>
              </a:solidFill>
            </a:endParaRPr>
          </a:p>
          <a:p>
            <a:pPr marL="342900" indent="-342900">
              <a:buAutoNum type="arabicParenR"/>
            </a:pPr>
            <a:r>
              <a:rPr lang="en-US" b="1" dirty="0" smtClean="0">
                <a:solidFill>
                  <a:srgbClr val="FFFF00"/>
                </a:solidFill>
              </a:rPr>
              <a:t>The Office of  Diane Finley overseeing its an investigation of  potential breach of public trust and/or employment insurance fraud at the CRA (and I suspected at other federal agencies)  resulting from failures by this very office!!!</a:t>
            </a:r>
          </a:p>
          <a:p>
            <a:pPr marL="342900" indent="-342900">
              <a:buAutoNum type="arabicParenR"/>
            </a:pPr>
            <a:endParaRPr lang="en-US" b="1" dirty="0">
              <a:solidFill>
                <a:srgbClr val="FFFF00"/>
              </a:solidFill>
            </a:endParaRPr>
          </a:p>
          <a:p>
            <a:endParaRPr lang="en-US" b="1" dirty="0" smtClean="0">
              <a:solidFill>
                <a:srgbClr val="FFFF00"/>
              </a:solidFill>
            </a:endParaRPr>
          </a:p>
          <a:p>
            <a:pPr marL="342900" indent="-342900">
              <a:buAutoNum type="arabicParenR" startAt="2"/>
            </a:pPr>
            <a:r>
              <a:rPr lang="en-US" b="1" dirty="0" smtClean="0">
                <a:solidFill>
                  <a:srgbClr val="FFFF00"/>
                </a:solidFill>
              </a:rPr>
              <a:t>The Attorney General of Ontario, John </a:t>
            </a:r>
            <a:r>
              <a:rPr lang="en-US" b="1" dirty="0" err="1" smtClean="0">
                <a:solidFill>
                  <a:srgbClr val="FFFF00"/>
                </a:solidFill>
              </a:rPr>
              <a:t>Gerretsen</a:t>
            </a:r>
            <a:r>
              <a:rPr lang="en-US" b="1" dirty="0" smtClean="0">
                <a:solidFill>
                  <a:srgbClr val="FFFF00"/>
                </a:solidFill>
              </a:rPr>
              <a:t>,  overseeing access to information </a:t>
            </a:r>
          </a:p>
          <a:p>
            <a:r>
              <a:rPr lang="en-US" b="1" dirty="0" smtClean="0">
                <a:solidFill>
                  <a:srgbClr val="FFFF00"/>
                </a:solidFill>
              </a:rPr>
              <a:t>       and the courts in matters pertaining to a nation-wide building scandal in which he </a:t>
            </a:r>
          </a:p>
          <a:p>
            <a:r>
              <a:rPr lang="en-US" b="1" dirty="0">
                <a:solidFill>
                  <a:srgbClr val="FFFF00"/>
                </a:solidFill>
              </a:rPr>
              <a:t> </a:t>
            </a:r>
            <a:r>
              <a:rPr lang="en-US" b="1" dirty="0" smtClean="0">
                <a:solidFill>
                  <a:srgbClr val="FFFF00"/>
                </a:solidFill>
              </a:rPr>
              <a:t>      was, in my opinion, himself, a key player in matters of breach of public trust.   This </a:t>
            </a:r>
          </a:p>
          <a:p>
            <a:r>
              <a:rPr lang="en-US" b="1" dirty="0">
                <a:solidFill>
                  <a:srgbClr val="FFFF00"/>
                </a:solidFill>
              </a:rPr>
              <a:t> </a:t>
            </a:r>
            <a:r>
              <a:rPr lang="en-US" b="1" dirty="0" smtClean="0">
                <a:solidFill>
                  <a:srgbClr val="FFFF00"/>
                </a:solidFill>
              </a:rPr>
              <a:t>      same man was also the person behind the “Elliot Lake Inquiry” (costing taxpayers </a:t>
            </a:r>
          </a:p>
          <a:p>
            <a:r>
              <a:rPr lang="en-US" b="1" dirty="0">
                <a:solidFill>
                  <a:srgbClr val="FFFF00"/>
                </a:solidFill>
              </a:rPr>
              <a:t> </a:t>
            </a:r>
            <a:r>
              <a:rPr lang="en-US" b="1" dirty="0" smtClean="0">
                <a:solidFill>
                  <a:srgbClr val="FFFF00"/>
                </a:solidFill>
              </a:rPr>
              <a:t>      millions) to “investigate problems” in “the system”… problems, in my opinion, that </a:t>
            </a:r>
          </a:p>
          <a:p>
            <a:r>
              <a:rPr lang="en-US" b="1" dirty="0">
                <a:solidFill>
                  <a:srgbClr val="FFFF00"/>
                </a:solidFill>
              </a:rPr>
              <a:t> </a:t>
            </a:r>
            <a:r>
              <a:rPr lang="en-US" b="1" dirty="0" smtClean="0">
                <a:solidFill>
                  <a:srgbClr val="FFFF00"/>
                </a:solidFill>
              </a:rPr>
              <a:t>      were still very, very much hidden from the public because they involved the very </a:t>
            </a:r>
          </a:p>
          <a:p>
            <a:r>
              <a:rPr lang="en-US" b="1" dirty="0">
                <a:solidFill>
                  <a:srgbClr val="FFFF00"/>
                </a:solidFill>
              </a:rPr>
              <a:t> </a:t>
            </a:r>
            <a:r>
              <a:rPr lang="en-US" b="1" dirty="0" smtClean="0">
                <a:solidFill>
                  <a:srgbClr val="FFFF00"/>
                </a:solidFill>
              </a:rPr>
              <a:t>      enforcement agencies supposedly there to protect the public in the first place!</a:t>
            </a:r>
            <a:endParaRPr lang="en-US" b="1" dirty="0">
              <a:solidFill>
                <a:srgbClr val="FFFF00"/>
              </a:solidFill>
            </a:endParaRPr>
          </a:p>
          <a:p>
            <a:endParaRPr lang="en-US" b="1" dirty="0" smtClean="0">
              <a:solidFill>
                <a:srgbClr val="FFFF00"/>
              </a:solidFill>
            </a:endParaRPr>
          </a:p>
          <a:p>
            <a:pPr marL="342900" indent="-342900">
              <a:buAutoNum type="arabicParenR" startAt="3"/>
            </a:pPr>
            <a:r>
              <a:rPr lang="en-US" b="1" dirty="0" smtClean="0">
                <a:solidFill>
                  <a:srgbClr val="FFFF00"/>
                </a:solidFill>
              </a:rPr>
              <a:t>Finally, it was - in retrospect - not surprising to see that not only at the federal and </a:t>
            </a:r>
          </a:p>
          <a:p>
            <a:r>
              <a:rPr lang="en-US" b="1" dirty="0">
                <a:solidFill>
                  <a:srgbClr val="FFFF00"/>
                </a:solidFill>
              </a:rPr>
              <a:t> </a:t>
            </a:r>
            <a:r>
              <a:rPr lang="en-US" b="1" dirty="0" smtClean="0">
                <a:solidFill>
                  <a:srgbClr val="FFFF00"/>
                </a:solidFill>
              </a:rPr>
              <a:t>     provincial levels were key players in what was - in my opinion breach of public trust </a:t>
            </a:r>
          </a:p>
          <a:p>
            <a:r>
              <a:rPr lang="en-US" b="1" dirty="0">
                <a:solidFill>
                  <a:srgbClr val="FFFF00"/>
                </a:solidFill>
              </a:rPr>
              <a:t> </a:t>
            </a:r>
            <a:r>
              <a:rPr lang="en-US" b="1" dirty="0" smtClean="0">
                <a:solidFill>
                  <a:srgbClr val="FFFF00"/>
                </a:solidFill>
              </a:rPr>
              <a:t>     by public servants -  key players in the investigation of scandals in which they were </a:t>
            </a:r>
          </a:p>
          <a:p>
            <a:r>
              <a:rPr lang="en-US" b="1" dirty="0">
                <a:solidFill>
                  <a:srgbClr val="FFFF00"/>
                </a:solidFill>
              </a:rPr>
              <a:t> </a:t>
            </a:r>
            <a:r>
              <a:rPr lang="en-US" b="1" dirty="0" smtClean="0">
                <a:solidFill>
                  <a:srgbClr val="FFFF00"/>
                </a:solidFill>
              </a:rPr>
              <a:t>     involved, but that this was also very much the case at the municipal level , too!</a:t>
            </a:r>
            <a:endParaRPr lang="en-US" b="1" dirty="0">
              <a:solidFill>
                <a:srgbClr val="FF0000"/>
              </a:solidFill>
            </a:endParaRPr>
          </a:p>
        </p:txBody>
      </p:sp>
    </p:spTree>
    <p:extLst>
      <p:ext uri="{BB962C8B-B14F-4D97-AF65-F5344CB8AC3E}">
        <p14:creationId xmlns:p14="http://schemas.microsoft.com/office/powerpoint/2010/main" val="37597661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76200"/>
            <a:ext cx="8763000" cy="1077218"/>
          </a:xfrm>
          <a:prstGeom prst="rect">
            <a:avLst/>
          </a:prstGeom>
        </p:spPr>
        <p:txBody>
          <a:bodyPr wrap="square">
            <a:spAutoFit/>
          </a:bodyPr>
          <a:lstStyle/>
          <a:p>
            <a:pPr algn="ctr"/>
            <a:r>
              <a:rPr lang="en-US" sz="1600" b="1" dirty="0">
                <a:solidFill>
                  <a:srgbClr val="FFFF00"/>
                </a:solidFill>
              </a:rPr>
              <a:t>THE DISTURBING TREND </a:t>
            </a:r>
            <a:r>
              <a:rPr lang="en-US" sz="1600" b="1" dirty="0" smtClean="0">
                <a:solidFill>
                  <a:srgbClr val="FFFF00"/>
                </a:solidFill>
              </a:rPr>
              <a:t>CONTINUES…THE CHIEF ADMINISTRATOR FOR THE CITY OF GREATER SUDBURY SAYS HE COUNCIL CAN PUT THE CHIEF BUILDING OFFICER IN CHARGE OF THE INVESTIGATION INTO A MASSIVE BUILDING SCANDAL WITH ITS EPICENTER AS THIS MUNICIPALITY!!!</a:t>
            </a:r>
            <a:endParaRPr lang="en-US" sz="1600" b="1" dirty="0">
              <a:solidFill>
                <a:srgbClr val="FFFF00"/>
              </a:solidFill>
            </a:endParaRPr>
          </a:p>
        </p:txBody>
      </p:sp>
      <p:grpSp>
        <p:nvGrpSpPr>
          <p:cNvPr id="8" name="Group 7"/>
          <p:cNvGrpSpPr/>
          <p:nvPr/>
        </p:nvGrpSpPr>
        <p:grpSpPr>
          <a:xfrm>
            <a:off x="3048000" y="1452979"/>
            <a:ext cx="6019800" cy="5257800"/>
            <a:chOff x="2129903" y="1447800"/>
            <a:chExt cx="6908439" cy="525780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9903" y="1447800"/>
              <a:ext cx="6908439" cy="5257800"/>
            </a:xfrm>
            <a:prstGeom prst="rect">
              <a:avLst/>
            </a:prstGeom>
          </p:spPr>
        </p:pic>
        <p:cxnSp>
          <p:nvCxnSpPr>
            <p:cNvPr id="6" name="Straight Connector 5"/>
            <p:cNvCxnSpPr/>
            <p:nvPr/>
          </p:nvCxnSpPr>
          <p:spPr>
            <a:xfrm>
              <a:off x="7315200" y="3276600"/>
              <a:ext cx="1600200"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152400" y="1470904"/>
            <a:ext cx="2666999" cy="5047536"/>
          </a:xfrm>
          <a:prstGeom prst="rect">
            <a:avLst/>
          </a:prstGeom>
          <a:solidFill>
            <a:schemeClr val="accent6"/>
          </a:solidFill>
        </p:spPr>
        <p:txBody>
          <a:bodyPr wrap="square" rtlCol="0">
            <a:spAutoFit/>
          </a:bodyPr>
          <a:lstStyle/>
          <a:p>
            <a:pPr algn="ctr"/>
            <a:r>
              <a:rPr lang="en-US" sz="1400" b="1" dirty="0" smtClean="0">
                <a:solidFill>
                  <a:srgbClr val="FF0000"/>
                </a:solidFill>
              </a:rPr>
              <a:t>A man whose office had made the life of my family a living nightmare for 4years and counting now… a man at the very center of this now national building scandal… a scandal which constituted no less than 150 offenses at the municipal, provincial and/or federal level as submitted by myself to the Minister of Justice of Canada and the Ontario Provincial Police, the CAO would put “in charge of the investigation”!   </a:t>
            </a:r>
          </a:p>
          <a:p>
            <a:pPr algn="ctr"/>
            <a:endParaRPr lang="en-US" sz="1400" b="1" dirty="0">
              <a:solidFill>
                <a:srgbClr val="FF0000"/>
              </a:solidFill>
            </a:endParaRPr>
          </a:p>
          <a:p>
            <a:pPr algn="ctr"/>
            <a:r>
              <a:rPr lang="en-US" sz="1400" b="1" dirty="0" smtClean="0">
                <a:solidFill>
                  <a:srgbClr val="FF0000"/>
                </a:solidFill>
              </a:rPr>
              <a:t>OUTRAGEOUS BREACH OF PUBLIC TRUST! </a:t>
            </a:r>
          </a:p>
          <a:p>
            <a:pPr algn="ctr"/>
            <a:endParaRPr lang="en-US" sz="1400" b="1" dirty="0">
              <a:solidFill>
                <a:srgbClr val="FF0000"/>
              </a:solidFill>
            </a:endParaRPr>
          </a:p>
          <a:p>
            <a:pPr algn="ctr"/>
            <a:r>
              <a:rPr lang="en-US" sz="1400" b="1" dirty="0" smtClean="0">
                <a:solidFill>
                  <a:srgbClr val="FF0000"/>
                </a:solidFill>
              </a:rPr>
              <a:t> In my opinion, this was nothing short of !!!intimidation by all on this distribution list – which included the entire city council, lawyer for the city, etc. !</a:t>
            </a:r>
            <a:endParaRPr lang="en-US" sz="1400" b="1" dirty="0">
              <a:solidFill>
                <a:srgbClr val="FF0000"/>
              </a:solidFill>
            </a:endParaRPr>
          </a:p>
        </p:txBody>
      </p:sp>
    </p:spTree>
    <p:extLst>
      <p:ext uri="{BB962C8B-B14F-4D97-AF65-F5344CB8AC3E}">
        <p14:creationId xmlns:p14="http://schemas.microsoft.com/office/powerpoint/2010/main" val="225896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5"/>
          <p:cNvSpPr txBox="1">
            <a:spLocks noChangeArrowheads="1"/>
          </p:cNvSpPr>
          <p:nvPr/>
        </p:nvSpPr>
        <p:spPr bwMode="auto">
          <a:xfrm>
            <a:off x="381000" y="6505575"/>
            <a:ext cx="7924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dirty="0">
                <a:solidFill>
                  <a:srgbClr val="FFFF00"/>
                </a:solidFill>
                <a:latin typeface="Times New Roman" pitchFamily="18" charset="0"/>
              </a:rPr>
              <a:t>Source:  Email from BCIN Designer, Marc </a:t>
            </a:r>
            <a:r>
              <a:rPr lang="en-US" sz="1200" b="1" dirty="0" err="1">
                <a:solidFill>
                  <a:srgbClr val="FFFF00"/>
                </a:solidFill>
                <a:latin typeface="Times New Roman" pitchFamily="18" charset="0"/>
              </a:rPr>
              <a:t>Levasseur</a:t>
            </a:r>
            <a:r>
              <a:rPr lang="en-US" sz="1200" b="1" dirty="0">
                <a:solidFill>
                  <a:srgbClr val="FFFF00"/>
                </a:solidFill>
                <a:latin typeface="Times New Roman" pitchFamily="18" charset="0"/>
              </a:rPr>
              <a:t> to F. </a:t>
            </a:r>
            <a:r>
              <a:rPr lang="en-US" sz="1200" b="1" dirty="0" err="1">
                <a:solidFill>
                  <a:srgbClr val="FFFF00"/>
                </a:solidFill>
                <a:latin typeface="Times New Roman" pitchFamily="18" charset="0"/>
              </a:rPr>
              <a:t>Brohart</a:t>
            </a:r>
            <a:r>
              <a:rPr lang="en-US" sz="1200" b="1" dirty="0">
                <a:solidFill>
                  <a:srgbClr val="FFFF00"/>
                </a:solidFill>
                <a:latin typeface="Times New Roman" pitchFamily="18" charset="0"/>
              </a:rPr>
              <a:t>, Nov. 23, 2009.</a:t>
            </a:r>
          </a:p>
        </p:txBody>
      </p:sp>
      <p:sp>
        <p:nvSpPr>
          <p:cNvPr id="5130" name="TextBox 12"/>
          <p:cNvSpPr txBox="1">
            <a:spLocks noChangeArrowheads="1"/>
          </p:cNvSpPr>
          <p:nvPr/>
        </p:nvSpPr>
        <p:spPr bwMode="auto">
          <a:xfrm>
            <a:off x="152400" y="0"/>
            <a:ext cx="8915400"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b="1" dirty="0">
                <a:solidFill>
                  <a:srgbClr val="FFFF00"/>
                </a:solidFill>
                <a:latin typeface="+mn-lt"/>
              </a:rPr>
              <a:t>1 </a:t>
            </a:r>
            <a:r>
              <a:rPr lang="en-US" sz="1400" b="1" dirty="0" smtClean="0">
                <a:solidFill>
                  <a:srgbClr val="FFFF00"/>
                </a:solidFill>
                <a:latin typeface="+mn-lt"/>
              </a:rPr>
              <a:t>truss sales rep alone</a:t>
            </a:r>
            <a:r>
              <a:rPr lang="en-US" sz="1400" b="1" dirty="0">
                <a:solidFill>
                  <a:srgbClr val="FFFF00"/>
                </a:solidFill>
                <a:latin typeface="+mn-lt"/>
              </a:rPr>
              <a:t>… in 1 municipality… did HUNDREDS of homes with </a:t>
            </a:r>
          </a:p>
          <a:p>
            <a:pPr algn="ctr" eaLnBrk="1" hangingPunct="1"/>
            <a:r>
              <a:rPr lang="en-US" sz="1400" b="1" dirty="0">
                <a:solidFill>
                  <a:srgbClr val="FFFF00"/>
                </a:solidFill>
                <a:latin typeface="+mn-lt"/>
              </a:rPr>
              <a:t>Major Structural Defects… over a 9 year period… </a:t>
            </a:r>
            <a:r>
              <a:rPr lang="en-US" sz="1400" b="1" dirty="0" smtClean="0">
                <a:solidFill>
                  <a:srgbClr val="FFFF00"/>
                </a:solidFill>
                <a:latin typeface="+mn-lt"/>
              </a:rPr>
              <a:t>using </a:t>
            </a:r>
            <a:r>
              <a:rPr lang="en-US" sz="1400" b="1" dirty="0">
                <a:solidFill>
                  <a:srgbClr val="FFFF00"/>
                </a:solidFill>
                <a:latin typeface="+mn-lt"/>
              </a:rPr>
              <a:t>software found in </a:t>
            </a:r>
            <a:r>
              <a:rPr lang="en-US" sz="1600" b="1" u="sng" dirty="0">
                <a:solidFill>
                  <a:srgbClr val="FFFF00"/>
                </a:solidFill>
                <a:latin typeface="+mn-lt"/>
              </a:rPr>
              <a:t>550+</a:t>
            </a:r>
            <a:r>
              <a:rPr lang="en-US" sz="1600" b="1" dirty="0">
                <a:solidFill>
                  <a:srgbClr val="FFFF00"/>
                </a:solidFill>
                <a:latin typeface="+mn-lt"/>
              </a:rPr>
              <a:t> </a:t>
            </a:r>
            <a:r>
              <a:rPr lang="en-US" sz="1400" b="1" dirty="0">
                <a:solidFill>
                  <a:srgbClr val="FFFF00"/>
                </a:solidFill>
                <a:latin typeface="+mn-lt"/>
              </a:rPr>
              <a:t>truss manufacturing facilities in North America!!!   </a:t>
            </a:r>
            <a:r>
              <a:rPr lang="en-US" sz="1400" b="1" dirty="0" smtClean="0">
                <a:solidFill>
                  <a:srgbClr val="FFFF00"/>
                </a:solidFill>
                <a:latin typeface="+mn-lt"/>
              </a:rPr>
              <a:t>I </a:t>
            </a:r>
            <a:r>
              <a:rPr lang="en-US" sz="1400" b="1" dirty="0">
                <a:solidFill>
                  <a:srgbClr val="FFFF00"/>
                </a:solidFill>
                <a:latin typeface="+mn-lt"/>
              </a:rPr>
              <a:t>had tested another software package… same issues were there..  </a:t>
            </a:r>
            <a:endParaRPr lang="en-US" sz="1400" b="1" dirty="0" smtClean="0">
              <a:solidFill>
                <a:srgbClr val="FFFF00"/>
              </a:solidFill>
              <a:latin typeface="+mn-lt"/>
            </a:endParaRPr>
          </a:p>
          <a:p>
            <a:pPr algn="ctr" eaLnBrk="1" hangingPunct="1"/>
            <a:r>
              <a:rPr lang="en-US" sz="1400" b="1" dirty="0" smtClean="0">
                <a:solidFill>
                  <a:srgbClr val="FFFF00"/>
                </a:solidFill>
                <a:latin typeface="+mn-lt"/>
              </a:rPr>
              <a:t>Clearly a NATIONAL </a:t>
            </a:r>
            <a:r>
              <a:rPr lang="en-US" sz="1400" b="1" dirty="0">
                <a:solidFill>
                  <a:srgbClr val="FFFF00"/>
                </a:solidFill>
                <a:latin typeface="+mn-lt"/>
              </a:rPr>
              <a:t>INDUSTRY-WIDE </a:t>
            </a:r>
            <a:r>
              <a:rPr lang="en-US" sz="1400" b="1" dirty="0" smtClean="0">
                <a:solidFill>
                  <a:srgbClr val="FFFF00"/>
                </a:solidFill>
                <a:latin typeface="+mn-lt"/>
              </a:rPr>
              <a:t>PROBLEM!</a:t>
            </a:r>
            <a:endParaRPr lang="en-US" sz="1400" b="1" dirty="0">
              <a:solidFill>
                <a:srgbClr val="FFFF00"/>
              </a:solidFill>
              <a:latin typeface="+mn-lt"/>
            </a:endParaRPr>
          </a:p>
        </p:txBody>
      </p:sp>
      <p:grpSp>
        <p:nvGrpSpPr>
          <p:cNvPr id="7" name="Group 6"/>
          <p:cNvGrpSpPr/>
          <p:nvPr/>
        </p:nvGrpSpPr>
        <p:grpSpPr>
          <a:xfrm>
            <a:off x="219807" y="984885"/>
            <a:ext cx="8839200" cy="5520690"/>
            <a:chOff x="219807" y="984885"/>
            <a:chExt cx="8839200" cy="5520690"/>
          </a:xfrm>
        </p:grpSpPr>
        <p:pic>
          <p:nvPicPr>
            <p:cNvPr id="5123" name="Picture 4" descr="Email - Levasseur - Nov 23 - HUNDRE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807" y="984885"/>
              <a:ext cx="8839200" cy="5520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Line 7"/>
            <p:cNvSpPr>
              <a:spLocks noChangeShapeType="1"/>
            </p:cNvSpPr>
            <p:nvPr/>
          </p:nvSpPr>
          <p:spPr bwMode="auto">
            <a:xfrm>
              <a:off x="381000" y="2362200"/>
              <a:ext cx="17526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5" name="Line 9"/>
            <p:cNvSpPr>
              <a:spLocks noChangeShapeType="1"/>
            </p:cNvSpPr>
            <p:nvPr/>
          </p:nvSpPr>
          <p:spPr bwMode="auto">
            <a:xfrm>
              <a:off x="4876800" y="2438400"/>
              <a:ext cx="35052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6" name="Line 10"/>
            <p:cNvSpPr>
              <a:spLocks noChangeShapeType="1"/>
            </p:cNvSpPr>
            <p:nvPr/>
          </p:nvSpPr>
          <p:spPr bwMode="auto">
            <a:xfrm>
              <a:off x="381000" y="2514600"/>
              <a:ext cx="16764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7" name="Line 12"/>
            <p:cNvSpPr>
              <a:spLocks noChangeShapeType="1"/>
            </p:cNvSpPr>
            <p:nvPr/>
          </p:nvSpPr>
          <p:spPr bwMode="auto">
            <a:xfrm>
              <a:off x="929054" y="2895600"/>
              <a:ext cx="49530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8" name="Line 12"/>
            <p:cNvSpPr>
              <a:spLocks noChangeShapeType="1"/>
            </p:cNvSpPr>
            <p:nvPr/>
          </p:nvSpPr>
          <p:spPr bwMode="auto">
            <a:xfrm>
              <a:off x="2552700" y="4343400"/>
              <a:ext cx="8001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9" name="Line 12"/>
            <p:cNvSpPr>
              <a:spLocks noChangeShapeType="1"/>
            </p:cNvSpPr>
            <p:nvPr/>
          </p:nvSpPr>
          <p:spPr bwMode="auto">
            <a:xfrm>
              <a:off x="381000" y="4572000"/>
              <a:ext cx="57150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31" name="TextBox 15"/>
            <p:cNvSpPr txBox="1">
              <a:spLocks noChangeArrowheads="1"/>
            </p:cNvSpPr>
            <p:nvPr/>
          </p:nvSpPr>
          <p:spPr bwMode="auto">
            <a:xfrm>
              <a:off x="3657600" y="3424535"/>
              <a:ext cx="5401406" cy="461665"/>
            </a:xfrm>
            <a:prstGeom prst="rect">
              <a:avLst/>
            </a:prstGeom>
            <a:solidFill>
              <a:schemeClr val="accent6"/>
            </a:solid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dirty="0">
                  <a:solidFill>
                    <a:srgbClr val="FF0000"/>
                  </a:solidFill>
                  <a:latin typeface="Times New Roman" pitchFamily="18" charset="0"/>
                  <a:cs typeface="Times New Roman" pitchFamily="18" charset="0"/>
                </a:rPr>
                <a:t>A non-engineer  - CGS  “Deputy Chief </a:t>
              </a:r>
              <a:r>
                <a:rPr lang="en-US" sz="1200" b="1" dirty="0" err="1">
                  <a:solidFill>
                    <a:srgbClr val="FF0000"/>
                  </a:solidFill>
                  <a:latin typeface="Times New Roman" pitchFamily="18" charset="0"/>
                  <a:cs typeface="Times New Roman" pitchFamily="18" charset="0"/>
                </a:rPr>
                <a:t>Buiding</a:t>
              </a:r>
              <a:r>
                <a:rPr lang="en-US" sz="1200" b="1" dirty="0">
                  <a:solidFill>
                    <a:srgbClr val="FF0000"/>
                  </a:solidFill>
                  <a:latin typeface="Times New Roman" pitchFamily="18" charset="0"/>
                  <a:cs typeface="Times New Roman" pitchFamily="18" charset="0"/>
                </a:rPr>
                <a:t> Officer and Manager of Code Compliance”– giving “proposed fixes” to issues of major structural defects!</a:t>
              </a:r>
            </a:p>
          </p:txBody>
        </p:sp>
        <p:cxnSp>
          <p:nvCxnSpPr>
            <p:cNvPr id="20" name="Straight Arrow Connector 19"/>
            <p:cNvCxnSpPr/>
            <p:nvPr/>
          </p:nvCxnSpPr>
          <p:spPr>
            <a:xfrm rot="10800000" flipV="1">
              <a:off x="1524000" y="1905000"/>
              <a:ext cx="457200" cy="304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10800000" flipV="1">
              <a:off x="6248400" y="1905000"/>
              <a:ext cx="457200" cy="304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0800000" flipV="1">
              <a:off x="7848600" y="1905000"/>
              <a:ext cx="457200" cy="304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10800000" flipV="1">
              <a:off x="2362200" y="2590800"/>
              <a:ext cx="685800" cy="304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137" name="TextBox 25"/>
            <p:cNvSpPr txBox="1">
              <a:spLocks noChangeArrowheads="1"/>
            </p:cNvSpPr>
            <p:nvPr/>
          </p:nvSpPr>
          <p:spPr bwMode="auto">
            <a:xfrm>
              <a:off x="2971800" y="2438400"/>
              <a:ext cx="3349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b="1">
                  <a:solidFill>
                    <a:srgbClr val="FF0000"/>
                  </a:solidFill>
                  <a:latin typeface="Times New Roman" pitchFamily="18" charset="0"/>
                  <a:cs typeface="Times New Roman" pitchFamily="18" charset="0"/>
                </a:rPr>
                <a:t>History of a problem – but – not stopped!</a:t>
              </a:r>
            </a:p>
          </p:txBody>
        </p:sp>
        <p:sp>
          <p:nvSpPr>
            <p:cNvPr id="5138" name="TextBox 26"/>
            <p:cNvSpPr txBox="1">
              <a:spLocks noChangeArrowheads="1"/>
            </p:cNvSpPr>
            <p:nvPr/>
          </p:nvSpPr>
          <p:spPr bwMode="auto">
            <a:xfrm>
              <a:off x="6553200" y="1219200"/>
              <a:ext cx="20574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b="1">
                  <a:solidFill>
                    <a:srgbClr val="FF0000"/>
                  </a:solidFill>
                  <a:latin typeface="Times New Roman" pitchFamily="18" charset="0"/>
                  <a:cs typeface="Times New Roman" pitchFamily="18" charset="0"/>
                </a:rPr>
                <a:t>How can this go on – so long – virtually UNCHECKED!</a:t>
              </a:r>
            </a:p>
          </p:txBody>
        </p:sp>
        <p:cxnSp>
          <p:nvCxnSpPr>
            <p:cNvPr id="18" name="Straight Arrow Connector 17"/>
            <p:cNvCxnSpPr/>
            <p:nvPr/>
          </p:nvCxnSpPr>
          <p:spPr>
            <a:xfrm flipH="1">
              <a:off x="3124200" y="3886200"/>
              <a:ext cx="533400" cy="304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Line 12"/>
            <p:cNvSpPr>
              <a:spLocks noChangeShapeType="1"/>
            </p:cNvSpPr>
            <p:nvPr/>
          </p:nvSpPr>
          <p:spPr bwMode="auto">
            <a:xfrm>
              <a:off x="1181100" y="4876800"/>
              <a:ext cx="7239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 name="TextBox 15"/>
            <p:cNvSpPr txBox="1">
              <a:spLocks noChangeArrowheads="1"/>
            </p:cNvSpPr>
            <p:nvPr/>
          </p:nvSpPr>
          <p:spPr bwMode="auto">
            <a:xfrm>
              <a:off x="3962400" y="4872335"/>
              <a:ext cx="4944206" cy="1569660"/>
            </a:xfrm>
            <a:prstGeom prst="rect">
              <a:avLst/>
            </a:prstGeom>
            <a:solidFill>
              <a:schemeClr val="accent6"/>
            </a:solidFill>
            <a:ln>
              <a:no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b="1" dirty="0" smtClean="0">
                  <a:solidFill>
                    <a:srgbClr val="FF0000"/>
                  </a:solidFill>
                  <a:latin typeface="Times New Roman" pitchFamily="18" charset="0"/>
                  <a:cs typeface="Times New Roman" pitchFamily="18" charset="0"/>
                </a:rPr>
                <a:t>The engineer who sealed our truss drawings, Augusto </a:t>
              </a:r>
              <a:r>
                <a:rPr lang="en-US" sz="1200" b="1" dirty="0" err="1" smtClean="0">
                  <a:solidFill>
                    <a:srgbClr val="FF0000"/>
                  </a:solidFill>
                  <a:latin typeface="Times New Roman" pitchFamily="18" charset="0"/>
                  <a:cs typeface="Times New Roman" pitchFamily="18" charset="0"/>
                </a:rPr>
                <a:t>Vertolli</a:t>
              </a:r>
              <a:r>
                <a:rPr lang="en-US" sz="1200" b="1" dirty="0" smtClean="0">
                  <a:solidFill>
                    <a:srgbClr val="FF0000"/>
                  </a:solidFill>
                  <a:latin typeface="Times New Roman" pitchFamily="18" charset="0"/>
                  <a:cs typeface="Times New Roman" pitchFamily="18" charset="0"/>
                </a:rPr>
                <a:t>, was the Chief Engineer at Alpine Systems and a TECHNICAL and Voting member of the Truss Plate Institute of Canada (TPIC)… where we “help to set the national standards”!!!  Our “kangaroo court trial”  “DISMISSED ALL CLAIMS” </a:t>
              </a:r>
              <a:r>
                <a:rPr lang="en-US" sz="1200" b="1" dirty="0">
                  <a:solidFill>
                    <a:srgbClr val="FF0000"/>
                  </a:solidFill>
                  <a:latin typeface="Times New Roman" pitchFamily="18" charset="0"/>
                  <a:cs typeface="Times New Roman" pitchFamily="18" charset="0"/>
                </a:rPr>
                <a:t>against him</a:t>
              </a:r>
              <a:r>
                <a:rPr lang="en-US" sz="1200" b="1" dirty="0" smtClean="0">
                  <a:solidFill>
                    <a:srgbClr val="FF0000"/>
                  </a:solidFill>
                  <a:latin typeface="Times New Roman" pitchFamily="18" charset="0"/>
                  <a:cs typeface="Times New Roman" pitchFamily="18" charset="0"/>
                </a:rPr>
                <a:t> 3 DAYS AFTER THE TRIAL WAS OVER without allowing a single issue/question to be heard in matters of public safety and negligence – in my opinion, another COMPLETE breach of public trust and violation of due process rights!</a:t>
              </a:r>
              <a:endParaRPr lang="en-US" sz="1200" b="1" dirty="0">
                <a:solidFill>
                  <a:srgbClr val="FF0000"/>
                </a:solidFill>
                <a:latin typeface="Times New Roman" pitchFamily="18" charset="0"/>
                <a:cs typeface="Times New Roman" pitchFamily="18" charset="0"/>
              </a:endParaRPr>
            </a:p>
          </p:txBody>
        </p:sp>
        <p:cxnSp>
          <p:nvCxnSpPr>
            <p:cNvPr id="27" name="Straight Arrow Connector 26"/>
            <p:cNvCxnSpPr/>
            <p:nvPr/>
          </p:nvCxnSpPr>
          <p:spPr>
            <a:xfrm flipH="1" flipV="1">
              <a:off x="1981200" y="4876800"/>
              <a:ext cx="1981200" cy="21687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424723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1" y="1371600"/>
            <a:ext cx="4495799" cy="5370127"/>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1229" y="1371600"/>
            <a:ext cx="4114800" cy="5294396"/>
          </a:xfrm>
          <a:prstGeom prst="rect">
            <a:avLst/>
          </a:prstGeom>
        </p:spPr>
      </p:pic>
      <p:sp>
        <p:nvSpPr>
          <p:cNvPr id="4" name="TextBox 3"/>
          <p:cNvSpPr txBox="1"/>
          <p:nvPr/>
        </p:nvSpPr>
        <p:spPr>
          <a:xfrm>
            <a:off x="76200" y="152400"/>
            <a:ext cx="8991600" cy="1077218"/>
          </a:xfrm>
          <a:prstGeom prst="rect">
            <a:avLst/>
          </a:prstGeom>
          <a:noFill/>
        </p:spPr>
        <p:txBody>
          <a:bodyPr wrap="square" rtlCol="0">
            <a:spAutoFit/>
          </a:bodyPr>
          <a:lstStyle/>
          <a:p>
            <a:pPr algn="ctr"/>
            <a:r>
              <a:rPr lang="en-US" sz="1600" b="1" dirty="0" smtClean="0">
                <a:solidFill>
                  <a:srgbClr val="FFFF00"/>
                </a:solidFill>
              </a:rPr>
              <a:t>The Many Hats of Augusto </a:t>
            </a:r>
            <a:r>
              <a:rPr lang="en-US" sz="1600" b="1" dirty="0" err="1" smtClean="0">
                <a:solidFill>
                  <a:srgbClr val="FFFF00"/>
                </a:solidFill>
              </a:rPr>
              <a:t>Vertolli</a:t>
            </a:r>
            <a:r>
              <a:rPr lang="en-US" sz="1600" b="1" dirty="0" smtClean="0">
                <a:solidFill>
                  <a:srgbClr val="FFFF00"/>
                </a:solidFill>
              </a:rPr>
              <a:t>… The truss design engineer who sealed our truss drawings and had given us the wrong truss in load bearing wall next to a cathedral ceiling… A man who had “all claims of negligence against him dismissed” 3 DAYS AFTER THE TRIAL WAS OVER… AND without a single argument heard by the court!!! </a:t>
            </a:r>
            <a:endParaRPr lang="en-US" sz="1600" b="1" dirty="0">
              <a:solidFill>
                <a:srgbClr val="FFFF00"/>
              </a:solidFill>
            </a:endParaRPr>
          </a:p>
        </p:txBody>
      </p:sp>
    </p:spTree>
    <p:extLst>
      <p:ext uri="{BB962C8B-B14F-4D97-AF65-F5344CB8AC3E}">
        <p14:creationId xmlns:p14="http://schemas.microsoft.com/office/powerpoint/2010/main" val="3764498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228600"/>
            <a:ext cx="9144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4800" b="1" dirty="0" smtClean="0">
                <a:solidFill>
                  <a:srgbClr val="FFFF00"/>
                </a:solidFill>
                <a:latin typeface="+mn-lt"/>
              </a:rPr>
              <a:t>SUBMITTED </a:t>
            </a:r>
            <a:r>
              <a:rPr lang="en-US" sz="4800" b="1" dirty="0">
                <a:solidFill>
                  <a:srgbClr val="FFFF00"/>
                </a:solidFill>
                <a:latin typeface="+mn-lt"/>
              </a:rPr>
              <a:t>WITHOUT </a:t>
            </a:r>
            <a:r>
              <a:rPr lang="en-US" sz="4800" b="1" dirty="0" smtClean="0">
                <a:solidFill>
                  <a:srgbClr val="FFFF00"/>
                </a:solidFill>
                <a:latin typeface="+mn-lt"/>
              </a:rPr>
              <a:t>PREJUDICE…</a:t>
            </a:r>
            <a:endParaRPr lang="en-US" sz="4800" b="1" dirty="0">
              <a:solidFill>
                <a:srgbClr val="FFFF00"/>
              </a:solidFill>
              <a:latin typeface="+mn-lt"/>
            </a:endParaRPr>
          </a:p>
          <a:p>
            <a:pPr algn="ctr" eaLnBrk="1" hangingPunct="1"/>
            <a:endParaRPr lang="en-US" sz="4800" b="1" dirty="0">
              <a:solidFill>
                <a:srgbClr val="FFFF00"/>
              </a:solidFill>
            </a:endParaRPr>
          </a:p>
        </p:txBody>
      </p:sp>
      <p:sp>
        <p:nvSpPr>
          <p:cNvPr id="3075" name="Rectangle 2"/>
          <p:cNvSpPr>
            <a:spLocks noChangeArrowheads="1"/>
          </p:cNvSpPr>
          <p:nvPr/>
        </p:nvSpPr>
        <p:spPr bwMode="auto">
          <a:xfrm>
            <a:off x="381000" y="2438400"/>
            <a:ext cx="876300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200" b="1" dirty="0">
                <a:solidFill>
                  <a:srgbClr val="FFFF00"/>
                </a:solidFill>
              </a:rPr>
              <a:t>ALL INFORMATION IN THIS FILE AS WELL AS IN ANY AND ALL DOCUMENTS PERTAINING TO THIS MATTER WHICH ARE ASSOCIATED WITH THESE ISSUES  AND/OR OUR INVESTIGATION OF THESE ISSUES ARE </a:t>
            </a:r>
          </a:p>
          <a:p>
            <a:pPr algn="ctr"/>
            <a:r>
              <a:rPr lang="en-US" sz="3200" b="1" dirty="0">
                <a:solidFill>
                  <a:srgbClr val="FFFF00"/>
                </a:solidFill>
              </a:rPr>
              <a:t> </a:t>
            </a:r>
          </a:p>
          <a:p>
            <a:pPr algn="ctr"/>
            <a:r>
              <a:rPr lang="en-US" sz="3600" b="1" dirty="0">
                <a:solidFill>
                  <a:srgbClr val="FFFF00"/>
                </a:solidFill>
              </a:rPr>
              <a:t>SUBMITTED WITHOUT PREJUDICE </a:t>
            </a:r>
            <a:endParaRPr lang="fr-CA" sz="3600" b="1" dirty="0">
              <a:solidFill>
                <a:srgbClr val="FFFF00"/>
              </a:solidFill>
            </a:endParaRPr>
          </a:p>
        </p:txBody>
      </p:sp>
    </p:spTree>
    <p:extLst>
      <p:ext uri="{BB962C8B-B14F-4D97-AF65-F5344CB8AC3E}">
        <p14:creationId xmlns:p14="http://schemas.microsoft.com/office/powerpoint/2010/main" val="31892017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0" y="311150"/>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fr-FR">
              <a:latin typeface="Calibri" pitchFamily="34" charset="0"/>
            </a:endParaRPr>
          </a:p>
        </p:txBody>
      </p:sp>
      <p:grpSp>
        <p:nvGrpSpPr>
          <p:cNvPr id="6147" name="Group 11"/>
          <p:cNvGrpSpPr>
            <a:grpSpLocks/>
          </p:cNvGrpSpPr>
          <p:nvPr/>
        </p:nvGrpSpPr>
        <p:grpSpPr bwMode="auto">
          <a:xfrm>
            <a:off x="152400" y="1600200"/>
            <a:ext cx="8839200" cy="4800600"/>
            <a:chOff x="96" y="576"/>
            <a:chExt cx="5616" cy="3024"/>
          </a:xfrm>
        </p:grpSpPr>
        <p:pic>
          <p:nvPicPr>
            <p:cNvPr id="6151" name="Picture 5" descr="Email - Levasseur - Nov 23 - DIFFERENT FIX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 y="576"/>
              <a:ext cx="5616" cy="3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52" name="Group 10"/>
            <p:cNvGrpSpPr>
              <a:grpSpLocks/>
            </p:cNvGrpSpPr>
            <p:nvPr/>
          </p:nvGrpSpPr>
          <p:grpSpPr bwMode="auto">
            <a:xfrm>
              <a:off x="144" y="2160"/>
              <a:ext cx="5376" cy="493"/>
              <a:chOff x="144" y="2160"/>
              <a:chExt cx="5376" cy="493"/>
            </a:xfrm>
          </p:grpSpPr>
          <p:sp>
            <p:nvSpPr>
              <p:cNvPr id="6153" name="Line 7"/>
              <p:cNvSpPr>
                <a:spLocks noChangeShapeType="1"/>
              </p:cNvSpPr>
              <p:nvPr/>
            </p:nvSpPr>
            <p:spPr bwMode="auto">
              <a:xfrm>
                <a:off x="672" y="2496"/>
                <a:ext cx="4848" cy="48"/>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4" name="Line 8"/>
              <p:cNvSpPr>
                <a:spLocks noChangeShapeType="1"/>
              </p:cNvSpPr>
              <p:nvPr/>
            </p:nvSpPr>
            <p:spPr bwMode="auto">
              <a:xfrm>
                <a:off x="144" y="2640"/>
                <a:ext cx="1344" cy="13"/>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5" name="Line 9"/>
              <p:cNvSpPr>
                <a:spLocks noChangeShapeType="1"/>
              </p:cNvSpPr>
              <p:nvPr/>
            </p:nvSpPr>
            <p:spPr bwMode="auto">
              <a:xfrm>
                <a:off x="144" y="2160"/>
                <a:ext cx="4848" cy="48"/>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6148" name="Group 11"/>
          <p:cNvGrpSpPr>
            <a:grpSpLocks/>
          </p:cNvGrpSpPr>
          <p:nvPr/>
        </p:nvGrpSpPr>
        <p:grpSpPr bwMode="auto">
          <a:xfrm>
            <a:off x="0" y="76200"/>
            <a:ext cx="9144000" cy="6705600"/>
            <a:chOff x="0" y="76200"/>
            <a:chExt cx="9144000" cy="6705600"/>
          </a:xfrm>
        </p:grpSpPr>
        <p:sp>
          <p:nvSpPr>
            <p:cNvPr id="3075" name="Rectangle 3"/>
            <p:cNvSpPr>
              <a:spLocks noChangeArrowheads="1"/>
            </p:cNvSpPr>
            <p:nvPr/>
          </p:nvSpPr>
          <p:spPr bwMode="auto">
            <a:xfrm>
              <a:off x="0" y="6473825"/>
              <a:ext cx="9144000" cy="307975"/>
            </a:xfrm>
            <a:prstGeom prst="rect">
              <a:avLst/>
            </a:prstGeom>
            <a:noFill/>
            <a:ln w="9525">
              <a:noFill/>
              <a:miter lim="800000"/>
              <a:headEnd/>
              <a:tailEnd/>
            </a:ln>
          </p:spPr>
          <p:txBody>
            <a:bodyPr>
              <a:spAutoFit/>
            </a:bodyPr>
            <a:lstStyle/>
            <a:p>
              <a:pPr>
                <a:defRPr/>
              </a:pPr>
              <a:r>
                <a:rPr lang="en-US" sz="1400" cap="small" dirty="0">
                  <a:latin typeface="Times New Roman" pitchFamily="18" charset="0"/>
                </a:rPr>
                <a:t>Source:  Email from BCIN Designer, Marc </a:t>
              </a:r>
              <a:r>
                <a:rPr lang="en-US" sz="1400" cap="small" dirty="0" err="1">
                  <a:latin typeface="Times New Roman" pitchFamily="18" charset="0"/>
                </a:rPr>
                <a:t>Levasseur</a:t>
              </a:r>
              <a:r>
                <a:rPr lang="en-US" sz="1400" cap="small" dirty="0">
                  <a:latin typeface="Times New Roman" pitchFamily="18" charset="0"/>
                </a:rPr>
                <a:t> to F. </a:t>
              </a:r>
              <a:r>
                <a:rPr lang="en-US" sz="1400" cap="small" dirty="0" err="1">
                  <a:latin typeface="Times New Roman" pitchFamily="18" charset="0"/>
                </a:rPr>
                <a:t>Brohart</a:t>
              </a:r>
              <a:r>
                <a:rPr lang="en-US" sz="1400" cap="small" dirty="0">
                  <a:latin typeface="Times New Roman" pitchFamily="18" charset="0"/>
                </a:rPr>
                <a:t>, Nov. 23, 2009.</a:t>
              </a:r>
            </a:p>
          </p:txBody>
        </p:sp>
        <p:sp>
          <p:nvSpPr>
            <p:cNvPr id="6150" name="TextBox 9"/>
            <p:cNvSpPr txBox="1">
              <a:spLocks noChangeArrowheads="1"/>
            </p:cNvSpPr>
            <p:nvPr/>
          </p:nvSpPr>
          <p:spPr bwMode="auto">
            <a:xfrm>
              <a:off x="152401" y="76200"/>
              <a:ext cx="89154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dirty="0">
                  <a:solidFill>
                    <a:srgbClr val="FFFF00"/>
                  </a:solidFill>
                  <a:latin typeface="Times New Roman" pitchFamily="18" charset="0"/>
                  <a:cs typeface="Times New Roman" pitchFamily="18" charset="0"/>
                </a:rPr>
                <a:t>HISTORY of a problem… and “different fixes” recommended by </a:t>
              </a:r>
            </a:p>
            <a:p>
              <a:pPr algn="ctr" eaLnBrk="1" hangingPunct="1"/>
              <a:r>
                <a:rPr lang="en-US" b="1" dirty="0">
                  <a:solidFill>
                    <a:srgbClr val="FFFF00"/>
                  </a:solidFill>
                  <a:latin typeface="Times New Roman" pitchFamily="18" charset="0"/>
                  <a:cs typeface="Times New Roman" pitchFamily="18" charset="0"/>
                </a:rPr>
                <a:t>a NON-engineer…  in matters of structural integrity… </a:t>
              </a:r>
            </a:p>
            <a:p>
              <a:pPr algn="ctr" eaLnBrk="1" hangingPunct="1"/>
              <a:r>
                <a:rPr lang="en-US" b="1" dirty="0">
                  <a:solidFill>
                    <a:srgbClr val="FFFF00"/>
                  </a:solidFill>
                  <a:latin typeface="Times New Roman" pitchFamily="18" charset="0"/>
                  <a:cs typeface="Times New Roman" pitchFamily="18" charset="0"/>
                </a:rPr>
                <a:t>and it gets… much, much worse… for all municipalities… for banks… for insurers… for homeowners… for taxpayers… for investors… for enforcement agencies… </a:t>
              </a:r>
            </a:p>
            <a:p>
              <a:pPr algn="ctr" eaLnBrk="1" hangingPunct="1"/>
              <a:r>
                <a:rPr lang="en-US" b="1" dirty="0">
                  <a:solidFill>
                    <a:srgbClr val="FFFF00"/>
                  </a:solidFill>
                  <a:latin typeface="Times New Roman" pitchFamily="18" charset="0"/>
                  <a:cs typeface="Times New Roman" pitchFamily="18" charset="0"/>
                </a:rPr>
                <a:t>for the Province… … and more!</a:t>
              </a:r>
            </a:p>
          </p:txBody>
        </p:sp>
      </p:grpSp>
    </p:spTree>
    <p:extLst>
      <p:ext uri="{BB962C8B-B14F-4D97-AF65-F5344CB8AC3E}">
        <p14:creationId xmlns:p14="http://schemas.microsoft.com/office/powerpoint/2010/main" val="37773467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0" y="76200"/>
            <a:ext cx="91440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dirty="0">
                <a:solidFill>
                  <a:srgbClr val="FFFF00"/>
                </a:solidFill>
                <a:latin typeface="Times New Roman" pitchFamily="18" charset="0"/>
                <a:cs typeface="Times New Roman" pitchFamily="18" charset="0"/>
              </a:rPr>
              <a:t>HISTORY </a:t>
            </a:r>
            <a:r>
              <a:rPr lang="en-US" b="1" dirty="0" smtClean="0">
                <a:solidFill>
                  <a:srgbClr val="FFFF00"/>
                </a:solidFill>
                <a:latin typeface="Times New Roman" pitchFamily="18" charset="0"/>
                <a:cs typeface="Times New Roman" pitchFamily="18" charset="0"/>
              </a:rPr>
              <a:t>OF A PROBLEM…</a:t>
            </a:r>
          </a:p>
          <a:p>
            <a:pPr algn="ctr" eaLnBrk="1" hangingPunct="1"/>
            <a:r>
              <a:rPr lang="en-US" b="1" dirty="0" smtClean="0">
                <a:solidFill>
                  <a:srgbClr val="FFFF00"/>
                </a:solidFill>
                <a:latin typeface="Times New Roman" pitchFamily="18" charset="0"/>
                <a:cs typeface="Times New Roman" pitchFamily="18" charset="0"/>
              </a:rPr>
              <a:t>AT THE PROFESSIONAL ENGINEERS OF ONTARIO (PEO), THE ONTARIO BUILDING OFFICIALS ASSOCIATION, TARION, THE MMAH (per PEO letter above)</a:t>
            </a:r>
          </a:p>
          <a:p>
            <a:pPr algn="ctr" eaLnBrk="1" hangingPunct="1"/>
            <a:r>
              <a:rPr lang="en-US" b="1" dirty="0" smtClean="0">
                <a:solidFill>
                  <a:srgbClr val="FFFF00"/>
                </a:solidFill>
                <a:latin typeface="Times New Roman" pitchFamily="18" charset="0"/>
                <a:cs typeface="Times New Roman" pitchFamily="18" charset="0"/>
              </a:rPr>
              <a:t>AT THE MUNICIPALITY (per emails above) </a:t>
            </a:r>
          </a:p>
          <a:p>
            <a:pPr algn="ctr" eaLnBrk="1" hangingPunct="1"/>
            <a:r>
              <a:rPr lang="en-US" b="1" dirty="0" smtClean="0">
                <a:solidFill>
                  <a:srgbClr val="FFFF00"/>
                </a:solidFill>
                <a:latin typeface="Times New Roman" pitchFamily="18" charset="0"/>
                <a:cs typeface="Times New Roman" pitchFamily="18" charset="0"/>
              </a:rPr>
              <a:t>AND AT ALPINE SYSTEMS (per letter below)… </a:t>
            </a:r>
            <a:endParaRPr lang="fr-FR" dirty="0">
              <a:latin typeface="Calibri"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553528"/>
            <a:ext cx="8839200" cy="4847272"/>
          </a:xfrm>
          <a:prstGeom prst="rect">
            <a:avLst/>
          </a:prstGeom>
        </p:spPr>
      </p:pic>
    </p:spTree>
    <p:extLst>
      <p:ext uri="{BB962C8B-B14F-4D97-AF65-F5344CB8AC3E}">
        <p14:creationId xmlns:p14="http://schemas.microsoft.com/office/powerpoint/2010/main" val="26532494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0" y="311150"/>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fr-FR">
              <a:latin typeface="Calibri"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838200"/>
            <a:ext cx="8762999" cy="5638800"/>
          </a:xfrm>
          <a:prstGeom prst="rect">
            <a:avLst/>
          </a:prstGeom>
        </p:spPr>
      </p:pic>
      <p:sp>
        <p:nvSpPr>
          <p:cNvPr id="13" name="Text Box 2"/>
          <p:cNvSpPr txBox="1">
            <a:spLocks noChangeArrowheads="1"/>
          </p:cNvSpPr>
          <p:nvPr/>
        </p:nvSpPr>
        <p:spPr bwMode="auto">
          <a:xfrm>
            <a:off x="0" y="76200"/>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dirty="0">
                <a:solidFill>
                  <a:srgbClr val="FFFF00"/>
                </a:solidFill>
                <a:latin typeface="Times New Roman" pitchFamily="18" charset="0"/>
                <a:cs typeface="Times New Roman" pitchFamily="18" charset="0"/>
              </a:rPr>
              <a:t>HISTORY </a:t>
            </a:r>
            <a:r>
              <a:rPr lang="en-US" b="1" dirty="0" smtClean="0">
                <a:solidFill>
                  <a:srgbClr val="FFFF00"/>
                </a:solidFill>
                <a:latin typeface="Times New Roman" pitchFamily="18" charset="0"/>
                <a:cs typeface="Times New Roman" pitchFamily="18" charset="0"/>
              </a:rPr>
              <a:t>OF A PROBLEM…</a:t>
            </a:r>
          </a:p>
          <a:p>
            <a:pPr algn="ctr" eaLnBrk="1" hangingPunct="1"/>
            <a:r>
              <a:rPr lang="en-US" b="1" dirty="0" smtClean="0">
                <a:solidFill>
                  <a:srgbClr val="FFFF00"/>
                </a:solidFill>
                <a:latin typeface="Times New Roman" pitchFamily="18" charset="0"/>
                <a:cs typeface="Times New Roman" pitchFamily="18" charset="0"/>
              </a:rPr>
              <a:t>AND AT ALPINE SYSTEMS… </a:t>
            </a:r>
            <a:endParaRPr lang="fr-FR" dirty="0">
              <a:latin typeface="Calibri" pitchFamily="34" charset="0"/>
            </a:endParaRPr>
          </a:p>
        </p:txBody>
      </p:sp>
    </p:spTree>
    <p:extLst>
      <p:ext uri="{BB962C8B-B14F-4D97-AF65-F5344CB8AC3E}">
        <p14:creationId xmlns:p14="http://schemas.microsoft.com/office/powerpoint/2010/main" val="5744282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3"/>
          <p:cNvSpPr txBox="1">
            <a:spLocks noChangeArrowheads="1"/>
          </p:cNvSpPr>
          <p:nvPr/>
        </p:nvSpPr>
        <p:spPr bwMode="auto">
          <a:xfrm>
            <a:off x="152400" y="76200"/>
            <a:ext cx="8915400"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b="1" dirty="0" smtClean="0">
                <a:solidFill>
                  <a:srgbClr val="FFFF00"/>
                </a:solidFill>
                <a:latin typeface="+mn-lt"/>
              </a:rPr>
              <a:t>PROPOSED FIXES BY THE MUNICIPALITY CONSTITUTED </a:t>
            </a:r>
          </a:p>
          <a:p>
            <a:pPr algn="ctr" eaLnBrk="1" hangingPunct="1"/>
            <a:r>
              <a:rPr lang="en-US" b="1" dirty="0" smtClean="0">
                <a:solidFill>
                  <a:srgbClr val="FFFF00"/>
                </a:solidFill>
                <a:latin typeface="+mn-lt"/>
              </a:rPr>
              <a:t>NUMEROUS VIOLATIONS OF THE LAW!!!</a:t>
            </a:r>
          </a:p>
          <a:p>
            <a:pPr eaLnBrk="1" hangingPunct="1"/>
            <a:endParaRPr lang="en-US" b="1" dirty="0">
              <a:solidFill>
                <a:srgbClr val="FFFF00"/>
              </a:solidFill>
              <a:latin typeface="+mn-lt"/>
            </a:endParaRPr>
          </a:p>
          <a:p>
            <a:pPr eaLnBrk="1" hangingPunct="1"/>
            <a:r>
              <a:rPr lang="en-US" b="1" dirty="0" smtClean="0">
                <a:solidFill>
                  <a:srgbClr val="FFFF00"/>
                </a:solidFill>
                <a:latin typeface="+mn-lt"/>
              </a:rPr>
              <a:t>BOTH </a:t>
            </a:r>
            <a:r>
              <a:rPr lang="en-US" b="1" dirty="0">
                <a:solidFill>
                  <a:srgbClr val="FFFF00"/>
                </a:solidFill>
                <a:latin typeface="+mn-lt"/>
              </a:rPr>
              <a:t>“</a:t>
            </a:r>
            <a:r>
              <a:rPr lang="en-US" b="1" u="sng" dirty="0">
                <a:solidFill>
                  <a:srgbClr val="FFFF00"/>
                </a:solidFill>
                <a:latin typeface="+mn-lt"/>
              </a:rPr>
              <a:t>proposed fixes</a:t>
            </a:r>
            <a:r>
              <a:rPr lang="en-US" b="1" dirty="0">
                <a:solidFill>
                  <a:srgbClr val="FFFF00"/>
                </a:solidFill>
                <a:latin typeface="+mn-lt"/>
              </a:rPr>
              <a:t>” we were provided by the City of Greater Sudbury… IN WRITING… constituted no less than 30 violations of the law… and that did not even begin to address what was, in our opinion, the “dishonesty” , </a:t>
            </a:r>
            <a:r>
              <a:rPr lang="en-US" b="1" dirty="0" err="1">
                <a:solidFill>
                  <a:srgbClr val="FFFF00"/>
                </a:solidFill>
                <a:latin typeface="+mn-lt"/>
              </a:rPr>
              <a:t>wilful</a:t>
            </a:r>
            <a:r>
              <a:rPr lang="en-US" b="1" dirty="0">
                <a:solidFill>
                  <a:srgbClr val="FFFF00"/>
                </a:solidFill>
                <a:latin typeface="+mn-lt"/>
              </a:rPr>
              <a:t> concealment of the issues,  misconduct, etc. to which our family had been subjected by the City of Greater Sudbury… </a:t>
            </a:r>
          </a:p>
          <a:p>
            <a:pPr eaLnBrk="1" hangingPunct="1"/>
            <a:endParaRPr lang="en-US" b="1" dirty="0">
              <a:solidFill>
                <a:srgbClr val="FFFF00"/>
              </a:solidFill>
              <a:latin typeface="+mn-lt"/>
            </a:endParaRPr>
          </a:p>
          <a:p>
            <a:pPr eaLnBrk="1" hangingPunct="1"/>
            <a:r>
              <a:rPr lang="en-US" b="1" dirty="0">
                <a:solidFill>
                  <a:srgbClr val="FFFF00"/>
                </a:solidFill>
                <a:latin typeface="+mn-lt"/>
              </a:rPr>
              <a:t>Note that we had not been the first to have this issue… and still… we were given “proposed fixes” that constituted NUMEROUS violations of the law… thus, in our opinion, it is quite likely that the same was done to others who had this problem… and who… unlike our family… did not think to question what they were being asked to do in matters of structural integrity.</a:t>
            </a:r>
          </a:p>
          <a:p>
            <a:pPr eaLnBrk="1" hangingPunct="1"/>
            <a:endParaRPr lang="en-US" b="1" dirty="0">
              <a:solidFill>
                <a:srgbClr val="FFFF00"/>
              </a:solidFill>
              <a:latin typeface="+mn-lt"/>
            </a:endParaRPr>
          </a:p>
          <a:p>
            <a:pPr eaLnBrk="1" hangingPunct="1"/>
            <a:r>
              <a:rPr lang="en-US" b="1" dirty="0">
                <a:solidFill>
                  <a:srgbClr val="FFFF00"/>
                </a:solidFill>
                <a:latin typeface="+mn-lt"/>
              </a:rPr>
              <a:t>After 3 ½ years of living a nightmare, all our family has received from “public servants” are a stack of “Not My Job Letters”, and a complete violation of our rights to due process, to enjoyment of property, and a whole lot more.   </a:t>
            </a:r>
          </a:p>
          <a:p>
            <a:pPr eaLnBrk="1" hangingPunct="1"/>
            <a:endParaRPr lang="en-US" b="1" dirty="0">
              <a:solidFill>
                <a:srgbClr val="FFFF00"/>
              </a:solidFill>
              <a:latin typeface="+mn-lt"/>
            </a:endParaRPr>
          </a:p>
          <a:p>
            <a:pPr eaLnBrk="1" hangingPunct="1"/>
            <a:r>
              <a:rPr lang="en-US" b="1" dirty="0">
                <a:solidFill>
                  <a:srgbClr val="FFFF00"/>
                </a:solidFill>
                <a:latin typeface="+mn-lt"/>
              </a:rPr>
              <a:t>Such actions… and perhaps more accurately, inactions by persons with a duty of care owed to taxpayers, homeowners (current and future), insured parties, investors, etc., in our opinion, are criminal given the implications of all this for mortgages, insurance, online fraud (real estate sales misrepresenting the value of these homes), mortgage backed securities and matters of public trust.</a:t>
            </a:r>
          </a:p>
        </p:txBody>
      </p:sp>
    </p:spTree>
    <p:extLst>
      <p:ext uri="{BB962C8B-B14F-4D97-AF65-F5344CB8AC3E}">
        <p14:creationId xmlns:p14="http://schemas.microsoft.com/office/powerpoint/2010/main" val="10447404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1050925" y="41275"/>
            <a:ext cx="6880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FF0066"/>
                </a:solidFill>
                <a:latin typeface="Calibri" pitchFamily="34" charset="0"/>
              </a:rPr>
              <a:t>“Fix No. 1” –  November 20, 2009 Inspection Notice</a:t>
            </a:r>
          </a:p>
        </p:txBody>
      </p:sp>
      <p:sp>
        <p:nvSpPr>
          <p:cNvPr id="8195" name="Text Box 5"/>
          <p:cNvSpPr txBox="1">
            <a:spLocks noChangeArrowheads="1"/>
          </p:cNvSpPr>
          <p:nvPr/>
        </p:nvSpPr>
        <p:spPr bwMode="auto">
          <a:xfrm>
            <a:off x="5089525" y="422275"/>
            <a:ext cx="37496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Calibri" pitchFamily="34" charset="0"/>
              </a:rPr>
              <a:t>This “proposed fix No. 1” by City of Greater Sudbury Building Services violated the following:</a:t>
            </a:r>
          </a:p>
        </p:txBody>
      </p:sp>
      <p:graphicFrame>
        <p:nvGraphicFramePr>
          <p:cNvPr id="1367275" name="Group 235"/>
          <p:cNvGraphicFramePr>
            <a:graphicFrameLocks noGrp="1"/>
          </p:cNvGraphicFramePr>
          <p:nvPr/>
        </p:nvGraphicFramePr>
        <p:xfrm>
          <a:off x="5029200" y="1298575"/>
          <a:ext cx="4038600" cy="5351471"/>
        </p:xfrm>
        <a:graphic>
          <a:graphicData uri="http://schemas.openxmlformats.org/drawingml/2006/table">
            <a:tbl>
              <a:tblPr/>
              <a:tblGrid>
                <a:gridCol w="2057400"/>
                <a:gridCol w="1981200"/>
              </a:tblGrid>
              <a:tr h="304740">
                <a:tc>
                  <a:txBody>
                    <a:bodyPr/>
                    <a:lstStyle/>
                    <a:p>
                      <a:pPr marL="457200" marR="0" lvl="1" indent="0" algn="l" defTabSz="914400" rtl="0" eaLnBrk="1" fontAlgn="base" latinLnBrk="0" hangingPunct="1">
                        <a:lnSpc>
                          <a:spcPct val="100000"/>
                        </a:lnSpc>
                        <a:spcBef>
                          <a:spcPct val="20000"/>
                        </a:spcBef>
                        <a:spcAft>
                          <a:spcPct val="0"/>
                        </a:spcAft>
                        <a:buClrTx/>
                        <a:buSzTx/>
                        <a:buFont typeface="Times New Roman" pitchFamily="18" charset="0"/>
                        <a:buChar char=" "/>
                        <a:tabLst/>
                      </a:pPr>
                      <a:r>
                        <a:rPr kumimoji="0" lang="en-US" sz="1200" b="1" i="0" u="none" strike="noStrike" cap="none" normalizeH="0" baseline="0" smtClean="0">
                          <a:ln>
                            <a:noFill/>
                          </a:ln>
                          <a:solidFill>
                            <a:srgbClr val="FF0066"/>
                          </a:solidFill>
                          <a:effectLst>
                            <a:outerShdw blurRad="38100" dist="38100" dir="2700000" algn="tl">
                              <a:srgbClr val="000000"/>
                            </a:outerShdw>
                          </a:effectLst>
                          <a:latin typeface="Times New Roman" pitchFamily="18" charset="0"/>
                        </a:rPr>
                        <a:t>OBC 1.2.2.1(1)</a:t>
                      </a:r>
                    </a:p>
                  </a:txBody>
                  <a:tcPr marT="45714" marB="45714"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4300" marR="0" lvl="1" indent="0" algn="l" defTabSz="914400" rtl="0" eaLnBrk="1" fontAlgn="base" latinLnBrk="0" hangingPunct="1">
                        <a:lnSpc>
                          <a:spcPct val="100000"/>
                        </a:lnSpc>
                        <a:spcBef>
                          <a:spcPct val="20000"/>
                        </a:spcBef>
                        <a:spcAft>
                          <a:spcPct val="0"/>
                        </a:spcAft>
                        <a:buClrTx/>
                        <a:buSzTx/>
                        <a:buFont typeface="Times New Roman" pitchFamily="18" charset="0"/>
                        <a:buChar char=" "/>
                        <a:tabLst/>
                      </a:pPr>
                      <a:r>
                        <a:rPr kumimoji="0" lang="en-US" sz="1200" b="1" i="0" u="none" strike="noStrike" cap="none" normalizeH="0" baseline="0" smtClean="0">
                          <a:ln>
                            <a:noFill/>
                          </a:ln>
                          <a:solidFill>
                            <a:srgbClr val="FF0066"/>
                          </a:solidFill>
                          <a:effectLst>
                            <a:outerShdw blurRad="38100" dist="38100" dir="2700000" algn="tl">
                              <a:srgbClr val="000000"/>
                            </a:outerShdw>
                          </a:effectLst>
                          <a:latin typeface="Times New Roman" pitchFamily="18" charset="0"/>
                        </a:rPr>
                        <a:t>    OBC Act 1.1(2)(a)</a:t>
                      </a:r>
                      <a:endParaRPr kumimoji="0" lang="en-US" sz="1000" b="1" i="0" u="none" strike="noStrike" cap="none" normalizeH="0" baseline="0" smtClean="0">
                        <a:ln>
                          <a:noFill/>
                        </a:ln>
                        <a:solidFill>
                          <a:srgbClr val="FF0066"/>
                        </a:solidFill>
                        <a:effectLst>
                          <a:outerShdw blurRad="38100" dist="38100" dir="2700000" algn="tl">
                            <a:srgbClr val="000000"/>
                          </a:outerShdw>
                        </a:effectLst>
                        <a:latin typeface="Times New Roman" pitchFamily="18" charset="0"/>
                      </a:endParaRPr>
                    </a:p>
                  </a:txBody>
                  <a:tcPr marT="45714" marB="45714"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07">
                <a:tc>
                  <a:txBody>
                    <a:bodyPr/>
                    <a:lstStyle/>
                    <a:p>
                      <a:pPr marL="457200" marR="0" lvl="1" indent="0" algn="l" defTabSz="914400" rtl="0" eaLnBrk="1" fontAlgn="base" latinLnBrk="0" hangingPunct="1">
                        <a:lnSpc>
                          <a:spcPct val="100000"/>
                        </a:lnSpc>
                        <a:spcBef>
                          <a:spcPct val="20000"/>
                        </a:spcBef>
                        <a:spcAft>
                          <a:spcPct val="0"/>
                        </a:spcAft>
                        <a:buClrTx/>
                        <a:buSzTx/>
                        <a:buFont typeface="Times New Roman" pitchFamily="18" charset="0"/>
                        <a:buChar char=" "/>
                        <a:tabLst/>
                      </a:pPr>
                      <a:r>
                        <a:rPr kumimoji="0" lang="en-US" sz="1200" b="1" i="0" u="none" strike="noStrike" cap="none" normalizeH="0" baseline="0" smtClean="0">
                          <a:ln>
                            <a:noFill/>
                          </a:ln>
                          <a:solidFill>
                            <a:srgbClr val="FF0066"/>
                          </a:solidFill>
                          <a:effectLst>
                            <a:outerShdw blurRad="38100" dist="38100" dir="2700000" algn="tl">
                              <a:srgbClr val="000000"/>
                            </a:outerShdw>
                          </a:effectLst>
                          <a:latin typeface="Times New Roman" pitchFamily="18" charset="0"/>
                        </a:rPr>
                        <a:t>OBC 4.1.1.3(1)</a:t>
                      </a:r>
                    </a:p>
                  </a:txBody>
                  <a:tcPr marT="45714" marB="45714"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200" b="1" i="0" u="none" strike="noStrike" cap="none" normalizeH="0" baseline="0" smtClean="0">
                          <a:ln>
                            <a:noFill/>
                          </a:ln>
                          <a:solidFill>
                            <a:srgbClr val="FF0066"/>
                          </a:solidFill>
                          <a:effectLst>
                            <a:outerShdw blurRad="38100" dist="38100" dir="2700000" algn="tl">
                              <a:srgbClr val="000000"/>
                            </a:outerShdw>
                          </a:effectLst>
                          <a:latin typeface="Times New Roman" pitchFamily="18" charset="0"/>
                        </a:rPr>
                        <a:t>OBC Act 1.1(2)(b)</a:t>
                      </a:r>
                    </a:p>
                  </a:txBody>
                  <a:tcPr marT="45714" marB="45714"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07">
                <a:tc>
                  <a:txBody>
                    <a:bodyPr/>
                    <a:lstStyle/>
                    <a:p>
                      <a:pPr marL="457200" marR="0" lvl="1" indent="0" algn="l" defTabSz="914400" rtl="0" eaLnBrk="1" fontAlgn="base" latinLnBrk="0" hangingPunct="1">
                        <a:lnSpc>
                          <a:spcPct val="100000"/>
                        </a:lnSpc>
                        <a:spcBef>
                          <a:spcPct val="20000"/>
                        </a:spcBef>
                        <a:spcAft>
                          <a:spcPct val="0"/>
                        </a:spcAft>
                        <a:buClrTx/>
                        <a:buSzTx/>
                        <a:buFont typeface="Times New Roman" pitchFamily="18" charset="0"/>
                        <a:buChar char=" "/>
                        <a:tabLst/>
                      </a:pPr>
                      <a:r>
                        <a:rPr kumimoji="0" lang="en-US" sz="1200" b="1" i="0" u="none" strike="noStrike" cap="none" normalizeH="0" baseline="0" smtClean="0">
                          <a:ln>
                            <a:noFill/>
                          </a:ln>
                          <a:solidFill>
                            <a:srgbClr val="FF0066"/>
                          </a:solidFill>
                          <a:effectLst>
                            <a:outerShdw blurRad="38100" dist="38100" dir="2700000" algn="tl">
                              <a:srgbClr val="000000"/>
                            </a:outerShdw>
                          </a:effectLst>
                          <a:latin typeface="Times New Roman" pitchFamily="18" charset="0"/>
                        </a:rPr>
                        <a:t>OBC 4.1.1.4(1)</a:t>
                      </a:r>
                    </a:p>
                  </a:txBody>
                  <a:tcPr marT="45714" marB="45714"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200" b="1" i="0" u="none" strike="noStrike" cap="none" normalizeH="0" baseline="0" smtClean="0">
                          <a:ln>
                            <a:noFill/>
                          </a:ln>
                          <a:solidFill>
                            <a:srgbClr val="FF0066"/>
                          </a:solidFill>
                          <a:effectLst>
                            <a:outerShdw blurRad="38100" dist="38100" dir="2700000" algn="tl">
                              <a:srgbClr val="000000"/>
                            </a:outerShdw>
                          </a:effectLst>
                          <a:latin typeface="Times New Roman" pitchFamily="18" charset="0"/>
                        </a:rPr>
                        <a:t>OBC Act 1.1(2)(c)</a:t>
                      </a:r>
                    </a:p>
                  </a:txBody>
                  <a:tcPr marT="45714" marB="45714"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2043">
                <a:tc>
                  <a:txBody>
                    <a:bodyPr/>
                    <a:lstStyle/>
                    <a:p>
                      <a:pPr marL="457200" marR="0" lvl="1" indent="0" algn="l" defTabSz="914400" rtl="0" eaLnBrk="1" fontAlgn="base" latinLnBrk="0" hangingPunct="1">
                        <a:lnSpc>
                          <a:spcPct val="100000"/>
                        </a:lnSpc>
                        <a:spcBef>
                          <a:spcPct val="20000"/>
                        </a:spcBef>
                        <a:spcAft>
                          <a:spcPct val="0"/>
                        </a:spcAft>
                        <a:buClrTx/>
                        <a:buSzTx/>
                        <a:buFont typeface="Times New Roman" pitchFamily="18" charset="0"/>
                        <a:buChar char=" "/>
                        <a:tabLst/>
                      </a:pPr>
                      <a:r>
                        <a:rPr kumimoji="0" lang="en-US" sz="1200" b="1" i="0" u="none" strike="noStrike" cap="none" normalizeH="0" baseline="0" smtClean="0">
                          <a:ln>
                            <a:noFill/>
                          </a:ln>
                          <a:solidFill>
                            <a:srgbClr val="FF0066"/>
                          </a:solidFill>
                          <a:effectLst>
                            <a:outerShdw blurRad="38100" dist="38100" dir="2700000" algn="tl">
                              <a:srgbClr val="000000"/>
                            </a:outerShdw>
                          </a:effectLst>
                          <a:latin typeface="Times New Roman" pitchFamily="18" charset="0"/>
                        </a:rPr>
                        <a:t>OBC 4.1.2.1(1)</a:t>
                      </a:r>
                    </a:p>
                  </a:txBody>
                  <a:tcPr marT="45714" marB="45714"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200" b="1" i="0" u="none" strike="noStrike" cap="none" normalizeH="0" baseline="0" smtClean="0">
                          <a:ln>
                            <a:noFill/>
                          </a:ln>
                          <a:solidFill>
                            <a:srgbClr val="FF0066"/>
                          </a:solidFill>
                          <a:effectLst>
                            <a:outerShdw blurRad="38100" dist="38100" dir="2700000" algn="tl">
                              <a:srgbClr val="000000"/>
                            </a:outerShdw>
                          </a:effectLst>
                          <a:latin typeface="Times New Roman" pitchFamily="18" charset="0"/>
                        </a:rPr>
                        <a:t>OBC Act 1.1(7)(b)</a:t>
                      </a:r>
                    </a:p>
                  </a:txBody>
                  <a:tcPr marT="45714" marB="45714"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07">
                <a:tc>
                  <a:txBody>
                    <a:bodyPr/>
                    <a:lstStyle/>
                    <a:p>
                      <a:pPr marL="457200" marR="0" lvl="1" indent="0" algn="l" defTabSz="914400" rtl="0" eaLnBrk="1" fontAlgn="base" latinLnBrk="0" hangingPunct="1">
                        <a:lnSpc>
                          <a:spcPct val="100000"/>
                        </a:lnSpc>
                        <a:spcBef>
                          <a:spcPct val="20000"/>
                        </a:spcBef>
                        <a:spcAft>
                          <a:spcPct val="0"/>
                        </a:spcAft>
                        <a:buClrTx/>
                        <a:buSzTx/>
                        <a:buFont typeface="Times New Roman" pitchFamily="18" charset="0"/>
                        <a:buChar char=" "/>
                        <a:tabLst/>
                      </a:pPr>
                      <a:r>
                        <a:rPr kumimoji="0" lang="en-US" sz="1200" b="1" i="0" u="none" strike="noStrike" cap="none" normalizeH="0" baseline="0" smtClean="0">
                          <a:ln>
                            <a:noFill/>
                          </a:ln>
                          <a:solidFill>
                            <a:srgbClr val="FF0066"/>
                          </a:solidFill>
                          <a:effectLst>
                            <a:outerShdw blurRad="38100" dist="38100" dir="2700000" algn="tl">
                              <a:srgbClr val="000000"/>
                            </a:outerShdw>
                          </a:effectLst>
                          <a:latin typeface="Times New Roman" pitchFamily="18" charset="0"/>
                        </a:rPr>
                        <a:t>OBC 4.1.3.2(1)</a:t>
                      </a:r>
                    </a:p>
                  </a:txBody>
                  <a:tcPr marT="45714" marB="45714"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200" b="1" i="0" u="none" strike="noStrike" cap="none" normalizeH="0" baseline="0" smtClean="0">
                          <a:ln>
                            <a:noFill/>
                          </a:ln>
                          <a:solidFill>
                            <a:srgbClr val="FF0066"/>
                          </a:solidFill>
                          <a:effectLst>
                            <a:outerShdw blurRad="38100" dist="38100" dir="2700000" algn="tl">
                              <a:srgbClr val="000000"/>
                            </a:outerShdw>
                          </a:effectLst>
                          <a:latin typeface="Times New Roman" pitchFamily="18" charset="0"/>
                        </a:rPr>
                        <a:t>OBC Act 1.1(7)(c)</a:t>
                      </a:r>
                    </a:p>
                  </a:txBody>
                  <a:tcPr marT="45714" marB="45714"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07">
                <a:tc>
                  <a:txBody>
                    <a:bodyPr/>
                    <a:lstStyle/>
                    <a:p>
                      <a:pPr marL="457200" marR="0" lvl="1" indent="0" algn="l" defTabSz="914400" rtl="0" eaLnBrk="1" fontAlgn="base" latinLnBrk="0" hangingPunct="1">
                        <a:lnSpc>
                          <a:spcPct val="100000"/>
                        </a:lnSpc>
                        <a:spcBef>
                          <a:spcPct val="20000"/>
                        </a:spcBef>
                        <a:spcAft>
                          <a:spcPct val="0"/>
                        </a:spcAft>
                        <a:buClrTx/>
                        <a:buSzTx/>
                        <a:buFont typeface="Times New Roman" pitchFamily="18" charset="0"/>
                        <a:buChar char=" "/>
                        <a:tabLst/>
                      </a:pPr>
                      <a:r>
                        <a:rPr kumimoji="0" lang="en-US" sz="1200" b="1" i="0" u="none" strike="noStrike" cap="none" normalizeH="0" baseline="0" dirty="0" smtClean="0">
                          <a:ln>
                            <a:noFill/>
                          </a:ln>
                          <a:solidFill>
                            <a:srgbClr val="FF0066"/>
                          </a:solidFill>
                          <a:effectLst>
                            <a:outerShdw blurRad="38100" dist="38100" dir="2700000" algn="tl">
                              <a:srgbClr val="000000"/>
                            </a:outerShdw>
                          </a:effectLst>
                          <a:latin typeface="Times New Roman" pitchFamily="18" charset="0"/>
                        </a:rPr>
                        <a:t>OBC 4.1.3.6(3)</a:t>
                      </a:r>
                    </a:p>
                  </a:txBody>
                  <a:tcPr marT="45714" marB="45714"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200" b="1" i="0" u="none" strike="noStrike" cap="none" normalizeH="0" baseline="0" smtClean="0">
                          <a:ln>
                            <a:noFill/>
                          </a:ln>
                          <a:solidFill>
                            <a:srgbClr val="FF0066"/>
                          </a:solidFill>
                          <a:effectLst>
                            <a:outerShdw blurRad="38100" dist="38100" dir="2700000" algn="tl">
                              <a:srgbClr val="000000"/>
                            </a:outerShdw>
                          </a:effectLst>
                          <a:latin typeface="Times New Roman" pitchFamily="18" charset="0"/>
                        </a:rPr>
                        <a:t>OBC Act 1.1(6)(b)</a:t>
                      </a:r>
                    </a:p>
                  </a:txBody>
                  <a:tcPr marT="45714" marB="45714"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07">
                <a:tc>
                  <a:txBody>
                    <a:bodyPr/>
                    <a:lstStyle/>
                    <a:p>
                      <a:pPr marL="457200" marR="0" lvl="1" indent="0" algn="l" defTabSz="914400" rtl="0" eaLnBrk="1" fontAlgn="base" latinLnBrk="0" hangingPunct="1">
                        <a:lnSpc>
                          <a:spcPct val="100000"/>
                        </a:lnSpc>
                        <a:spcBef>
                          <a:spcPct val="20000"/>
                        </a:spcBef>
                        <a:spcAft>
                          <a:spcPct val="0"/>
                        </a:spcAft>
                        <a:buClrTx/>
                        <a:buSzTx/>
                        <a:buFont typeface="Times New Roman" pitchFamily="18" charset="0"/>
                        <a:buChar char=" "/>
                        <a:tabLst/>
                      </a:pPr>
                      <a:r>
                        <a:rPr kumimoji="0" lang="en-US" sz="1200" b="1" i="0" u="none" strike="noStrike" cap="none" normalizeH="0" baseline="0" smtClean="0">
                          <a:ln>
                            <a:noFill/>
                          </a:ln>
                          <a:solidFill>
                            <a:srgbClr val="FF0066"/>
                          </a:solidFill>
                          <a:effectLst>
                            <a:outerShdw blurRad="38100" dist="38100" dir="2700000" algn="tl">
                              <a:srgbClr val="000000"/>
                            </a:outerShdw>
                          </a:effectLst>
                          <a:latin typeface="Times New Roman" pitchFamily="18" charset="0"/>
                        </a:rPr>
                        <a:t>OBC 4.1.8.15(1)</a:t>
                      </a:r>
                    </a:p>
                  </a:txBody>
                  <a:tcPr marT="45714" marB="45714"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200" b="1" i="0" u="none" strike="noStrike" cap="none" normalizeH="0" baseline="0" smtClean="0">
                          <a:ln>
                            <a:noFill/>
                          </a:ln>
                          <a:solidFill>
                            <a:srgbClr val="FF0066"/>
                          </a:solidFill>
                          <a:effectLst>
                            <a:outerShdw blurRad="38100" dist="38100" dir="2700000" algn="tl">
                              <a:srgbClr val="000000"/>
                            </a:outerShdw>
                          </a:effectLst>
                          <a:latin typeface="Times New Roman" pitchFamily="18" charset="0"/>
                        </a:rPr>
                        <a:t>OBC Act 7.1(2)(b)</a:t>
                      </a:r>
                    </a:p>
                  </a:txBody>
                  <a:tcPr marT="45714" marB="45714"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07">
                <a:tc>
                  <a:txBody>
                    <a:bodyPr/>
                    <a:lstStyle/>
                    <a:p>
                      <a:pPr marL="457200" marR="0" lvl="1" indent="0" algn="l" defTabSz="914400" rtl="0" eaLnBrk="1" fontAlgn="base" latinLnBrk="0" hangingPunct="1">
                        <a:lnSpc>
                          <a:spcPct val="100000"/>
                        </a:lnSpc>
                        <a:spcBef>
                          <a:spcPct val="20000"/>
                        </a:spcBef>
                        <a:spcAft>
                          <a:spcPct val="0"/>
                        </a:spcAft>
                        <a:buClrTx/>
                        <a:buSzTx/>
                        <a:buFont typeface="Times New Roman" pitchFamily="18" charset="0"/>
                        <a:buChar char=" "/>
                        <a:tabLst/>
                      </a:pPr>
                      <a:r>
                        <a:rPr kumimoji="0" lang="en-US" sz="1200" b="1" i="0" u="none" strike="noStrike" cap="none" normalizeH="0" baseline="0" smtClean="0">
                          <a:ln>
                            <a:noFill/>
                          </a:ln>
                          <a:solidFill>
                            <a:srgbClr val="FF0066"/>
                          </a:solidFill>
                          <a:effectLst>
                            <a:outerShdw blurRad="38100" dist="38100" dir="2700000" algn="tl">
                              <a:srgbClr val="000000"/>
                            </a:outerShdw>
                          </a:effectLst>
                          <a:latin typeface="Times New Roman" pitchFamily="18" charset="0"/>
                        </a:rPr>
                        <a:t>OBC 9.4.1.1(1)(a)</a:t>
                      </a:r>
                    </a:p>
                  </a:txBody>
                  <a:tcPr marT="45714" marB="45714"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200" b="1" i="0" u="none" strike="noStrike" cap="none" normalizeH="0" baseline="0" smtClean="0">
                          <a:ln>
                            <a:noFill/>
                          </a:ln>
                          <a:solidFill>
                            <a:srgbClr val="FF0066"/>
                          </a:solidFill>
                          <a:effectLst>
                            <a:outerShdw blurRad="38100" dist="38100" dir="2700000" algn="tl">
                              <a:srgbClr val="000000"/>
                            </a:outerShdw>
                          </a:effectLst>
                          <a:latin typeface="Times New Roman" pitchFamily="18" charset="0"/>
                        </a:rPr>
                        <a:t>OBC Act 7.1(2)(c)</a:t>
                      </a:r>
                    </a:p>
                  </a:txBody>
                  <a:tcPr marT="45714" marB="45714"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07">
                <a:tc>
                  <a:txBody>
                    <a:bodyPr/>
                    <a:lstStyle/>
                    <a:p>
                      <a:pPr marL="457200" marR="0" lvl="1" indent="0" algn="l" defTabSz="914400" rtl="0" eaLnBrk="1" fontAlgn="base" latinLnBrk="0" hangingPunct="1">
                        <a:lnSpc>
                          <a:spcPct val="100000"/>
                        </a:lnSpc>
                        <a:spcBef>
                          <a:spcPct val="20000"/>
                        </a:spcBef>
                        <a:spcAft>
                          <a:spcPct val="0"/>
                        </a:spcAft>
                        <a:buClrTx/>
                        <a:buSzTx/>
                        <a:buFont typeface="Times New Roman" pitchFamily="18" charset="0"/>
                        <a:buChar char=" "/>
                        <a:tabLst/>
                      </a:pPr>
                      <a:r>
                        <a:rPr kumimoji="0" lang="en-US" sz="1200" b="1" i="0" u="none" strike="noStrike" cap="none" normalizeH="0" baseline="0" smtClean="0">
                          <a:ln>
                            <a:noFill/>
                          </a:ln>
                          <a:solidFill>
                            <a:srgbClr val="FF0066"/>
                          </a:solidFill>
                          <a:effectLst>
                            <a:outerShdw blurRad="38100" dist="38100" dir="2700000" algn="tl">
                              <a:srgbClr val="000000"/>
                            </a:outerShdw>
                          </a:effectLst>
                          <a:latin typeface="Times New Roman" pitchFamily="18" charset="0"/>
                        </a:rPr>
                        <a:t>OBC 9.4.1.1(1)(b)</a:t>
                      </a:r>
                    </a:p>
                  </a:txBody>
                  <a:tcPr marT="45714" marB="45714"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200" b="1" i="0" u="none" strike="noStrike" cap="none" normalizeH="0" baseline="0" smtClean="0">
                          <a:ln>
                            <a:noFill/>
                          </a:ln>
                          <a:solidFill>
                            <a:srgbClr val="FF0066"/>
                          </a:solidFill>
                          <a:effectLst>
                            <a:outerShdw blurRad="38100" dist="38100" dir="2700000" algn="tl">
                              <a:srgbClr val="000000"/>
                            </a:outerShdw>
                          </a:effectLst>
                          <a:latin typeface="Times New Roman" pitchFamily="18" charset="0"/>
                        </a:rPr>
                        <a:t>OBC Act 15.11(7)</a:t>
                      </a:r>
                    </a:p>
                  </a:txBody>
                  <a:tcPr marT="45714" marB="45714"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07">
                <a:tc>
                  <a:txBody>
                    <a:bodyPr/>
                    <a:lstStyle/>
                    <a:p>
                      <a:pPr marL="457200" marR="0" lvl="1" indent="0" algn="l" defTabSz="914400" rtl="0" eaLnBrk="1" fontAlgn="base" latinLnBrk="0" hangingPunct="1">
                        <a:lnSpc>
                          <a:spcPct val="100000"/>
                        </a:lnSpc>
                        <a:spcBef>
                          <a:spcPct val="20000"/>
                        </a:spcBef>
                        <a:spcAft>
                          <a:spcPct val="0"/>
                        </a:spcAft>
                        <a:buClrTx/>
                        <a:buSzTx/>
                        <a:buFont typeface="Times New Roman" pitchFamily="18" charset="0"/>
                        <a:buChar char=" "/>
                        <a:tabLst/>
                      </a:pPr>
                      <a:r>
                        <a:rPr kumimoji="0" lang="en-US" sz="1200" b="1" i="0" u="none" strike="noStrike" cap="none" normalizeH="0" baseline="0" smtClean="0">
                          <a:ln>
                            <a:noFill/>
                          </a:ln>
                          <a:solidFill>
                            <a:srgbClr val="FF0066"/>
                          </a:solidFill>
                          <a:effectLst>
                            <a:outerShdw blurRad="38100" dist="38100" dir="2700000" algn="tl">
                              <a:srgbClr val="000000"/>
                            </a:outerShdw>
                          </a:effectLst>
                          <a:latin typeface="Times New Roman" pitchFamily="18" charset="0"/>
                        </a:rPr>
                        <a:t>OBC 9.23.2.1(1)</a:t>
                      </a:r>
                    </a:p>
                  </a:txBody>
                  <a:tcPr marT="45714" marB="45714"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200" b="1" i="0" u="none" strike="noStrike" cap="none" normalizeH="0" baseline="0" smtClean="0">
                          <a:ln>
                            <a:noFill/>
                          </a:ln>
                          <a:solidFill>
                            <a:srgbClr val="FF0066"/>
                          </a:solidFill>
                          <a:effectLst>
                            <a:outerShdw blurRad="38100" dist="38100" dir="2700000" algn="tl">
                              <a:srgbClr val="000000"/>
                            </a:outerShdw>
                          </a:effectLst>
                          <a:latin typeface="Times New Roman" pitchFamily="18" charset="0"/>
                        </a:rPr>
                        <a:t>OBC Act 36(1)(a)</a:t>
                      </a:r>
                    </a:p>
                  </a:txBody>
                  <a:tcPr marT="45714" marB="45714"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07">
                <a:tc>
                  <a:txBody>
                    <a:bodyPr/>
                    <a:lstStyle/>
                    <a:p>
                      <a:pPr marL="457200" marR="0" lvl="1" indent="0" algn="l" defTabSz="914400" rtl="0" eaLnBrk="1" fontAlgn="base" latinLnBrk="0" hangingPunct="1">
                        <a:lnSpc>
                          <a:spcPct val="100000"/>
                        </a:lnSpc>
                        <a:spcBef>
                          <a:spcPct val="20000"/>
                        </a:spcBef>
                        <a:spcAft>
                          <a:spcPct val="0"/>
                        </a:spcAft>
                        <a:buClrTx/>
                        <a:buSzTx/>
                        <a:buFont typeface="Times New Roman" pitchFamily="18" charset="0"/>
                        <a:buChar char=" "/>
                        <a:tabLst/>
                      </a:pPr>
                      <a:r>
                        <a:rPr kumimoji="0" lang="en-US" sz="1200" b="1" i="0" u="none" strike="noStrike" cap="none" normalizeH="0" baseline="0" smtClean="0">
                          <a:ln>
                            <a:noFill/>
                          </a:ln>
                          <a:solidFill>
                            <a:srgbClr val="FF0066"/>
                          </a:solidFill>
                          <a:effectLst>
                            <a:outerShdw blurRad="38100" dist="38100" dir="2700000" algn="tl">
                              <a:srgbClr val="000000"/>
                            </a:outerShdw>
                          </a:effectLst>
                          <a:latin typeface="Times New Roman" pitchFamily="18" charset="0"/>
                        </a:rPr>
                        <a:t>OBC 9.23.2.4(1)</a:t>
                      </a:r>
                    </a:p>
                  </a:txBody>
                  <a:tcPr marT="45714" marB="45714"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200" b="1" i="0" u="none" strike="noStrike" cap="none" normalizeH="0" baseline="0" smtClean="0">
                          <a:ln>
                            <a:noFill/>
                          </a:ln>
                          <a:solidFill>
                            <a:srgbClr val="FF0066"/>
                          </a:solidFill>
                          <a:effectLst>
                            <a:outerShdw blurRad="38100" dist="38100" dir="2700000" algn="tl">
                              <a:srgbClr val="000000"/>
                            </a:outerShdw>
                          </a:effectLst>
                          <a:latin typeface="Times New Roman" pitchFamily="18" charset="0"/>
                        </a:rPr>
                        <a:t>OBC Act 36(1)(b)</a:t>
                      </a:r>
                    </a:p>
                  </a:txBody>
                  <a:tcPr marT="45714" marB="45714"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07">
                <a:tc>
                  <a:txBody>
                    <a:bodyPr/>
                    <a:lstStyle/>
                    <a:p>
                      <a:pPr marL="457200" marR="0" lvl="1" indent="0" algn="l" defTabSz="914400" rtl="0" eaLnBrk="1" fontAlgn="base" latinLnBrk="0" hangingPunct="1">
                        <a:lnSpc>
                          <a:spcPct val="100000"/>
                        </a:lnSpc>
                        <a:spcBef>
                          <a:spcPct val="20000"/>
                        </a:spcBef>
                        <a:spcAft>
                          <a:spcPct val="0"/>
                        </a:spcAft>
                        <a:buClrTx/>
                        <a:buSzTx/>
                        <a:buFont typeface="Times New Roman" pitchFamily="18" charset="0"/>
                        <a:buChar char=" "/>
                        <a:tabLst/>
                      </a:pPr>
                      <a:r>
                        <a:rPr kumimoji="0" lang="en-US" sz="1200" b="1" i="0" u="none" strike="noStrike" cap="none" normalizeH="0" baseline="0" smtClean="0">
                          <a:ln>
                            <a:noFill/>
                          </a:ln>
                          <a:solidFill>
                            <a:srgbClr val="FF0066"/>
                          </a:solidFill>
                          <a:effectLst>
                            <a:outerShdw blurRad="38100" dist="38100" dir="2700000" algn="tl">
                              <a:srgbClr val="000000"/>
                            </a:outerShdw>
                          </a:effectLst>
                          <a:latin typeface="Times New Roman" pitchFamily="18" charset="0"/>
                        </a:rPr>
                        <a:t>OBC 9.23.5.4(1)</a:t>
                      </a:r>
                    </a:p>
                  </a:txBody>
                  <a:tcPr marT="45714" marB="45714"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200" b="1" i="0" u="none" strike="noStrike" cap="none" normalizeH="0" baseline="0" smtClean="0">
                          <a:ln>
                            <a:noFill/>
                          </a:ln>
                          <a:solidFill>
                            <a:srgbClr val="FF0066"/>
                          </a:solidFill>
                          <a:effectLst>
                            <a:outerShdw blurRad="38100" dist="38100" dir="2700000" algn="tl">
                              <a:srgbClr val="000000"/>
                            </a:outerShdw>
                          </a:effectLst>
                          <a:latin typeface="Times New Roman" pitchFamily="18" charset="0"/>
                        </a:rPr>
                        <a:t>OBC Act 36(1)©</a:t>
                      </a:r>
                    </a:p>
                  </a:txBody>
                  <a:tcPr marT="45714" marB="45714"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07">
                <a:tc>
                  <a:txBody>
                    <a:bodyPr/>
                    <a:lstStyle/>
                    <a:p>
                      <a:pPr marL="457200" marR="0" lvl="1" indent="0" algn="l" defTabSz="914400" rtl="0" eaLnBrk="1" fontAlgn="base" latinLnBrk="0" hangingPunct="1">
                        <a:lnSpc>
                          <a:spcPct val="100000"/>
                        </a:lnSpc>
                        <a:spcBef>
                          <a:spcPct val="20000"/>
                        </a:spcBef>
                        <a:spcAft>
                          <a:spcPct val="0"/>
                        </a:spcAft>
                        <a:buClrTx/>
                        <a:buSzTx/>
                        <a:buFont typeface="Times New Roman" pitchFamily="18" charset="0"/>
                        <a:buChar char=" "/>
                        <a:tabLst/>
                      </a:pPr>
                      <a:r>
                        <a:rPr kumimoji="0" lang="en-US" sz="1200" b="1" i="0" u="none" strike="noStrike" cap="none" normalizeH="0" baseline="0" smtClean="0">
                          <a:ln>
                            <a:noFill/>
                          </a:ln>
                          <a:solidFill>
                            <a:srgbClr val="FF0066"/>
                          </a:solidFill>
                          <a:effectLst>
                            <a:outerShdw blurRad="38100" dist="38100" dir="2700000" algn="tl">
                              <a:srgbClr val="000000"/>
                            </a:outerShdw>
                          </a:effectLst>
                          <a:latin typeface="Times New Roman" pitchFamily="18" charset="0"/>
                        </a:rPr>
                        <a:t>OBC 9.23.5.5(1)</a:t>
                      </a:r>
                    </a:p>
                  </a:txBody>
                  <a:tcPr marT="45714" marB="45714"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200" b="1" i="0" u="none" strike="noStrike" cap="none" normalizeH="0" baseline="0" smtClean="0">
                          <a:ln>
                            <a:noFill/>
                          </a:ln>
                          <a:solidFill>
                            <a:srgbClr val="FF0066"/>
                          </a:solidFill>
                          <a:effectLst>
                            <a:outerShdw blurRad="38100" dist="38100" dir="2700000" algn="tl">
                              <a:srgbClr val="000000"/>
                            </a:outerShdw>
                          </a:effectLst>
                          <a:latin typeface="Times New Roman" pitchFamily="18" charset="0"/>
                        </a:rPr>
                        <a:t>CGS By-law 2003-26A</a:t>
                      </a:r>
                    </a:p>
                  </a:txBody>
                  <a:tcPr marT="45714" marB="45714"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07">
                <a:tc>
                  <a:txBody>
                    <a:bodyPr/>
                    <a:lstStyle/>
                    <a:p>
                      <a:pPr marL="457200" marR="0" lvl="1" indent="0" algn="l" defTabSz="914400" rtl="0" eaLnBrk="1" fontAlgn="base" latinLnBrk="0" hangingPunct="1">
                        <a:lnSpc>
                          <a:spcPct val="100000"/>
                        </a:lnSpc>
                        <a:spcBef>
                          <a:spcPct val="20000"/>
                        </a:spcBef>
                        <a:spcAft>
                          <a:spcPct val="0"/>
                        </a:spcAft>
                        <a:buClrTx/>
                        <a:buSzTx/>
                        <a:buFont typeface="Times New Roman" pitchFamily="18" charset="0"/>
                        <a:buChar char=" "/>
                        <a:tabLst/>
                      </a:pPr>
                      <a:r>
                        <a:rPr kumimoji="0" lang="en-US" sz="1200" b="1" i="0" u="none" strike="noStrike" cap="none" normalizeH="0" baseline="0" smtClean="0">
                          <a:ln>
                            <a:noFill/>
                          </a:ln>
                          <a:solidFill>
                            <a:srgbClr val="FF0066"/>
                          </a:solidFill>
                          <a:effectLst>
                            <a:outerShdw blurRad="38100" dist="38100" dir="2700000" algn="tl">
                              <a:srgbClr val="000000"/>
                            </a:outerShdw>
                          </a:effectLst>
                          <a:latin typeface="Times New Roman" pitchFamily="18" charset="0"/>
                        </a:rPr>
                        <a:t>OBC 9.23.10.1</a:t>
                      </a:r>
                    </a:p>
                  </a:txBody>
                  <a:tcPr marT="45714" marB="45714"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200" b="1" i="0" u="none" strike="noStrike" cap="none" normalizeH="0" baseline="0" smtClean="0">
                          <a:ln>
                            <a:noFill/>
                          </a:ln>
                          <a:solidFill>
                            <a:srgbClr val="FF0066"/>
                          </a:solidFill>
                          <a:effectLst>
                            <a:outerShdw blurRad="38100" dist="38100" dir="2700000" algn="tl">
                              <a:srgbClr val="000000"/>
                            </a:outerShdw>
                          </a:effectLst>
                          <a:latin typeface="Times New Roman" pitchFamily="18" charset="0"/>
                        </a:rPr>
                        <a:t>Engineering Act 12(1) </a:t>
                      </a:r>
                    </a:p>
                  </a:txBody>
                  <a:tcPr marT="45714" marB="45714"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07">
                <a:tc>
                  <a:txBody>
                    <a:bodyPr/>
                    <a:lstStyle/>
                    <a:p>
                      <a:pPr marL="457200" marR="0" lvl="1" indent="0" algn="l" defTabSz="914400" rtl="0" eaLnBrk="1" fontAlgn="base" latinLnBrk="0" hangingPunct="1">
                        <a:lnSpc>
                          <a:spcPct val="100000"/>
                        </a:lnSpc>
                        <a:spcBef>
                          <a:spcPct val="20000"/>
                        </a:spcBef>
                        <a:spcAft>
                          <a:spcPct val="0"/>
                        </a:spcAft>
                        <a:buClrTx/>
                        <a:buSzTx/>
                        <a:buFont typeface="Times New Roman" pitchFamily="18" charset="0"/>
                        <a:buChar char=" "/>
                        <a:tabLst/>
                      </a:pPr>
                      <a:r>
                        <a:rPr kumimoji="0" lang="en-US" sz="1200" b="1" i="0" u="none" strike="noStrike" cap="none" normalizeH="0" baseline="0" smtClean="0">
                          <a:ln>
                            <a:noFill/>
                          </a:ln>
                          <a:solidFill>
                            <a:srgbClr val="FF0066"/>
                          </a:solidFill>
                          <a:effectLst>
                            <a:outerShdw blurRad="38100" dist="38100" dir="2700000" algn="tl">
                              <a:srgbClr val="000000"/>
                            </a:outerShdw>
                          </a:effectLst>
                          <a:latin typeface="Times New Roman" pitchFamily="18" charset="0"/>
                        </a:rPr>
                        <a:t>OBC 9.23.10.4(1)</a:t>
                      </a:r>
                    </a:p>
                  </a:txBody>
                  <a:tcPr marT="45714" marB="45714"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200" b="1" i="0" u="none" strike="noStrike" cap="none" normalizeH="0" baseline="0" smtClean="0">
                          <a:ln>
                            <a:noFill/>
                          </a:ln>
                          <a:solidFill>
                            <a:srgbClr val="FF0066"/>
                          </a:solidFill>
                          <a:effectLst>
                            <a:outerShdw blurRad="38100" dist="38100" dir="2700000" algn="tl">
                              <a:srgbClr val="000000"/>
                            </a:outerShdw>
                          </a:effectLst>
                          <a:latin typeface="Times New Roman" pitchFamily="18" charset="0"/>
                        </a:rPr>
                        <a:t>Engineering Act 12(2)</a:t>
                      </a:r>
                    </a:p>
                  </a:txBody>
                  <a:tcPr marT="45714" marB="45714"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07">
                <a:tc>
                  <a:txBody>
                    <a:bodyPr/>
                    <a:lstStyle/>
                    <a:p>
                      <a:pPr marL="457200" marR="0" lvl="1" indent="0" algn="l" defTabSz="914400" rtl="0" eaLnBrk="1" fontAlgn="base" latinLnBrk="0" hangingPunct="1">
                        <a:lnSpc>
                          <a:spcPct val="100000"/>
                        </a:lnSpc>
                        <a:spcBef>
                          <a:spcPct val="20000"/>
                        </a:spcBef>
                        <a:spcAft>
                          <a:spcPct val="0"/>
                        </a:spcAft>
                        <a:buClrTx/>
                        <a:buSzTx/>
                        <a:buFont typeface="Times New Roman" pitchFamily="18" charset="0"/>
                        <a:buChar char=" "/>
                        <a:tabLst/>
                      </a:pPr>
                      <a:r>
                        <a:rPr kumimoji="0" lang="en-US" sz="1200" b="1" i="0" u="none" strike="noStrike" cap="none" normalizeH="0" baseline="0" smtClean="0">
                          <a:ln>
                            <a:noFill/>
                          </a:ln>
                          <a:solidFill>
                            <a:srgbClr val="FF0066"/>
                          </a:solidFill>
                          <a:effectLst>
                            <a:outerShdw blurRad="38100" dist="38100" dir="2700000" algn="tl">
                              <a:srgbClr val="000000"/>
                            </a:outerShdw>
                          </a:effectLst>
                          <a:latin typeface="Times New Roman" pitchFamily="18" charset="0"/>
                        </a:rPr>
                        <a:t>OBC 9.23.13.11(a)</a:t>
                      </a:r>
                    </a:p>
                  </a:txBody>
                  <a:tcPr marT="45714" marB="45714"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200" b="1" i="0" u="none" strike="noStrike" cap="none" normalizeH="0" baseline="0" smtClean="0">
                          <a:ln>
                            <a:noFill/>
                          </a:ln>
                          <a:solidFill>
                            <a:srgbClr val="FF0066"/>
                          </a:solidFill>
                          <a:effectLst>
                            <a:outerShdw blurRad="38100" dist="38100" dir="2700000" algn="tl">
                              <a:srgbClr val="000000"/>
                            </a:outerShdw>
                          </a:effectLst>
                          <a:latin typeface="Times New Roman" pitchFamily="18" charset="0"/>
                        </a:rPr>
                        <a:t>Engineering Act 72(1)</a:t>
                      </a:r>
                    </a:p>
                  </a:txBody>
                  <a:tcPr marT="45714" marB="45714"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07">
                <a:tc>
                  <a:txBody>
                    <a:bodyPr/>
                    <a:lstStyle/>
                    <a:p>
                      <a:pPr marL="457200" marR="0" lvl="1" indent="0" algn="l" defTabSz="914400" rtl="0" eaLnBrk="1" fontAlgn="base" latinLnBrk="0" hangingPunct="1">
                        <a:lnSpc>
                          <a:spcPct val="100000"/>
                        </a:lnSpc>
                        <a:spcBef>
                          <a:spcPct val="20000"/>
                        </a:spcBef>
                        <a:spcAft>
                          <a:spcPct val="0"/>
                        </a:spcAft>
                        <a:buClrTx/>
                        <a:buSzTx/>
                        <a:buFont typeface="Times New Roman" pitchFamily="18" charset="0"/>
                        <a:buNone/>
                        <a:tabLst/>
                      </a:pPr>
                      <a:r>
                        <a:rPr kumimoji="0" lang="en-US" sz="1200" b="1" i="0" u="none" strike="noStrike" cap="none" normalizeH="0" baseline="0" smtClean="0">
                          <a:ln>
                            <a:noFill/>
                          </a:ln>
                          <a:solidFill>
                            <a:srgbClr val="FF0066"/>
                          </a:solidFill>
                          <a:effectLst>
                            <a:outerShdw blurRad="38100" dist="38100" dir="2700000" algn="tl">
                              <a:srgbClr val="000000"/>
                            </a:outerShdw>
                          </a:effectLst>
                          <a:latin typeface="Times New Roman" pitchFamily="18" charset="0"/>
                        </a:rPr>
                        <a:t>OBC 3.2.4.7(1)(a)</a:t>
                      </a:r>
                    </a:p>
                  </a:txBody>
                  <a:tcPr marT="45714" marB="45714"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200" b="1" i="0" u="none" strike="noStrike" cap="none" normalizeH="0" baseline="0" smtClean="0">
                          <a:ln>
                            <a:noFill/>
                          </a:ln>
                          <a:solidFill>
                            <a:srgbClr val="FF0066"/>
                          </a:solidFill>
                          <a:effectLst>
                            <a:outerShdw blurRad="38100" dist="38100" dir="2700000" algn="tl">
                              <a:srgbClr val="000000"/>
                            </a:outerShdw>
                          </a:effectLst>
                          <a:latin typeface="Times New Roman" pitchFamily="18" charset="0"/>
                        </a:rPr>
                        <a:t>Engineering Act 72(2)</a:t>
                      </a:r>
                    </a:p>
                  </a:txBody>
                  <a:tcPr marT="45714" marB="45714"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067">
                <a:tc>
                  <a:txBody>
                    <a:bodyPr/>
                    <a:lstStyle/>
                    <a:p>
                      <a:pPr marL="457200" marR="0" lvl="1" indent="0" algn="l" defTabSz="914400" rtl="0" eaLnBrk="1" fontAlgn="base" latinLnBrk="0" hangingPunct="1">
                        <a:lnSpc>
                          <a:spcPct val="100000"/>
                        </a:lnSpc>
                        <a:spcBef>
                          <a:spcPct val="20000"/>
                        </a:spcBef>
                        <a:spcAft>
                          <a:spcPct val="0"/>
                        </a:spcAft>
                        <a:buClrTx/>
                        <a:buSzTx/>
                        <a:buFont typeface="Times New Roman" pitchFamily="18" charset="0"/>
                        <a:buNone/>
                        <a:tabLst/>
                      </a:pPr>
                      <a:r>
                        <a:rPr kumimoji="0" lang="en-US" sz="1200" b="1" i="0" u="none" strike="noStrike" cap="none" normalizeH="0" baseline="0" smtClean="0">
                          <a:ln>
                            <a:noFill/>
                          </a:ln>
                          <a:solidFill>
                            <a:srgbClr val="FF0066"/>
                          </a:solidFill>
                          <a:effectLst>
                            <a:outerShdw blurRad="38100" dist="38100" dir="2700000" algn="tl">
                              <a:srgbClr val="000000"/>
                            </a:outerShdw>
                          </a:effectLst>
                          <a:latin typeface="Times New Roman" pitchFamily="18" charset="0"/>
                        </a:rPr>
                        <a:t>OBC 3.2.4.1(3)(b)</a:t>
                      </a:r>
                    </a:p>
                  </a:txBody>
                  <a:tcPr marT="45714" marB="4571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200" b="1" i="0" u="none" strike="noStrike" cap="none" normalizeH="0" baseline="0" dirty="0" smtClean="0">
                          <a:ln>
                            <a:noFill/>
                          </a:ln>
                          <a:solidFill>
                            <a:srgbClr val="FF0066"/>
                          </a:solidFill>
                          <a:effectLst>
                            <a:outerShdw blurRad="38100" dist="38100" dir="2700000" algn="tl">
                              <a:srgbClr val="000000"/>
                            </a:outerShdw>
                          </a:effectLst>
                          <a:latin typeface="Times New Roman" pitchFamily="18" charset="0"/>
                        </a:rPr>
                        <a:t>Bill of Rights (security of person and enjoyment of property)</a:t>
                      </a:r>
                    </a:p>
                  </a:txBody>
                  <a:tcPr marT="45714" marB="45714"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255" name="Text Box 139"/>
          <p:cNvSpPr txBox="1">
            <a:spLocks noChangeArrowheads="1"/>
          </p:cNvSpPr>
          <p:nvPr/>
        </p:nvSpPr>
        <p:spPr bwMode="auto">
          <a:xfrm>
            <a:off x="228600" y="3708400"/>
            <a:ext cx="4495800" cy="1244600"/>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a:solidFill>
                  <a:srgbClr val="FF0066"/>
                </a:solidFill>
                <a:latin typeface="Calibri" pitchFamily="34" charset="0"/>
              </a:rPr>
              <a:t>Note:  CGS “proposed fix No. 1” did NOT fall within Part 9 of the building code (per independent engineer’s report) and thus defaulted to Part 4 (which required involvement of an engineer), and as such, this “proposed fix” violated even more sections of the OBC and/or Act and the Engineering Act of Ontario (i.e., practicing of engineering without a license)!</a:t>
            </a:r>
          </a:p>
        </p:txBody>
      </p:sp>
      <p:grpSp>
        <p:nvGrpSpPr>
          <p:cNvPr id="8256" name="Group 237"/>
          <p:cNvGrpSpPr>
            <a:grpSpLocks/>
          </p:cNvGrpSpPr>
          <p:nvPr/>
        </p:nvGrpSpPr>
        <p:grpSpPr bwMode="auto">
          <a:xfrm>
            <a:off x="0" y="533400"/>
            <a:ext cx="9144000" cy="6386513"/>
            <a:chOff x="0" y="336"/>
            <a:chExt cx="5760" cy="4023"/>
          </a:xfrm>
        </p:grpSpPr>
        <p:pic>
          <p:nvPicPr>
            <p:cNvPr id="8258" name="Picture 4" descr="Inspection Notice - November 20, 2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 y="336"/>
              <a:ext cx="3024" cy="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59" name="Text Box 236"/>
            <p:cNvSpPr txBox="1">
              <a:spLocks noChangeArrowheads="1"/>
            </p:cNvSpPr>
            <p:nvPr/>
          </p:nvSpPr>
          <p:spPr bwMode="auto">
            <a:xfrm>
              <a:off x="0" y="4128"/>
              <a:ext cx="57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solidFill>
                    <a:srgbClr val="FF0066"/>
                  </a:solidFill>
                  <a:latin typeface="Calibri" pitchFamily="34" charset="0"/>
                </a:rPr>
                <a:t>This document is copyrighted property of J.A. Brohart</a:t>
              </a:r>
            </a:p>
          </p:txBody>
        </p:sp>
      </p:grpSp>
      <p:sp>
        <p:nvSpPr>
          <p:cNvPr id="8257" name="Rectangle 238"/>
          <p:cNvSpPr>
            <a:spLocks noChangeArrowheads="1"/>
          </p:cNvSpPr>
          <p:nvPr/>
        </p:nvSpPr>
        <p:spPr bwMode="auto">
          <a:xfrm>
            <a:off x="258763" y="3738563"/>
            <a:ext cx="4541837" cy="1016000"/>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en-US" sz="1200" b="1">
                <a:solidFill>
                  <a:srgbClr val="FF0066"/>
                </a:solidFill>
                <a:latin typeface="Calibri" pitchFamily="34" charset="0"/>
              </a:rPr>
              <a:t>Note:  CGS “proposed fix No. 1”, per independent engineer’s report, did not fall within Part 9 of the building code and, as such, defaulted to Part 4 and required the involvement of an engineer.   As such, “this proposed fix by CGS” violated even more sections of the OBC and/or Act and the Engineering Act of Ontario!</a:t>
            </a:r>
          </a:p>
        </p:txBody>
      </p:sp>
    </p:spTree>
    <p:extLst>
      <p:ext uri="{BB962C8B-B14F-4D97-AF65-F5344CB8AC3E}">
        <p14:creationId xmlns:p14="http://schemas.microsoft.com/office/powerpoint/2010/main" val="10855181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1050925" y="41275"/>
            <a:ext cx="6692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solidFill>
                  <a:srgbClr val="FF0066"/>
                </a:solidFill>
                <a:latin typeface="Calibri" pitchFamily="34" charset="0"/>
              </a:rPr>
              <a:t>“Fix No. 2” –  December 1, 2009 Inspection Notice</a:t>
            </a:r>
          </a:p>
        </p:txBody>
      </p:sp>
      <p:sp>
        <p:nvSpPr>
          <p:cNvPr id="9219" name="Text Box 4"/>
          <p:cNvSpPr txBox="1">
            <a:spLocks noChangeArrowheads="1"/>
          </p:cNvSpPr>
          <p:nvPr/>
        </p:nvSpPr>
        <p:spPr bwMode="auto">
          <a:xfrm>
            <a:off x="5089525" y="422275"/>
            <a:ext cx="37496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Calibri" pitchFamily="34" charset="0"/>
              </a:rPr>
              <a:t>This “proposed fix No. 2” by City of Greater Sudbury Building Services violated the following:</a:t>
            </a:r>
          </a:p>
        </p:txBody>
      </p:sp>
      <p:graphicFrame>
        <p:nvGraphicFramePr>
          <p:cNvPr id="1368133" name="Group 69"/>
          <p:cNvGraphicFramePr>
            <a:graphicFrameLocks noGrp="1"/>
          </p:cNvGraphicFramePr>
          <p:nvPr/>
        </p:nvGraphicFramePr>
        <p:xfrm>
          <a:off x="5029200" y="1298575"/>
          <a:ext cx="4038600" cy="5351471"/>
        </p:xfrm>
        <a:graphic>
          <a:graphicData uri="http://schemas.openxmlformats.org/drawingml/2006/table">
            <a:tbl>
              <a:tblPr/>
              <a:tblGrid>
                <a:gridCol w="2057400"/>
                <a:gridCol w="1981200"/>
              </a:tblGrid>
              <a:tr h="304740">
                <a:tc>
                  <a:txBody>
                    <a:bodyPr/>
                    <a:lstStyle/>
                    <a:p>
                      <a:pPr marL="457200" marR="0" lvl="1" indent="0" algn="l" defTabSz="914400" rtl="0" eaLnBrk="1" fontAlgn="base" latinLnBrk="0" hangingPunct="1">
                        <a:lnSpc>
                          <a:spcPct val="100000"/>
                        </a:lnSpc>
                        <a:spcBef>
                          <a:spcPct val="20000"/>
                        </a:spcBef>
                        <a:spcAft>
                          <a:spcPct val="0"/>
                        </a:spcAft>
                        <a:buClrTx/>
                        <a:buSzTx/>
                        <a:buFont typeface="Times New Roman" pitchFamily="18" charset="0"/>
                        <a:buChar char=" "/>
                        <a:tabLst/>
                      </a:pPr>
                      <a:r>
                        <a:rPr kumimoji="0" lang="en-US" sz="1200" b="1" i="0" u="none" strike="noStrike" cap="none" normalizeH="0" baseline="0" smtClean="0">
                          <a:ln>
                            <a:noFill/>
                          </a:ln>
                          <a:solidFill>
                            <a:srgbClr val="FF0066"/>
                          </a:solidFill>
                          <a:effectLst>
                            <a:outerShdw blurRad="38100" dist="38100" dir="2700000" algn="tl">
                              <a:srgbClr val="000000"/>
                            </a:outerShdw>
                          </a:effectLst>
                          <a:latin typeface="Times New Roman" pitchFamily="18" charset="0"/>
                        </a:rPr>
                        <a:t>OBC 1.2.2.1(1)</a:t>
                      </a:r>
                    </a:p>
                  </a:txBody>
                  <a:tcPr marT="45714" marB="45714"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14300" marR="0" lvl="1" indent="0" algn="l" defTabSz="914400" rtl="0" eaLnBrk="1" fontAlgn="base" latinLnBrk="0" hangingPunct="1">
                        <a:lnSpc>
                          <a:spcPct val="100000"/>
                        </a:lnSpc>
                        <a:spcBef>
                          <a:spcPct val="20000"/>
                        </a:spcBef>
                        <a:spcAft>
                          <a:spcPct val="0"/>
                        </a:spcAft>
                        <a:buClrTx/>
                        <a:buSzTx/>
                        <a:buFont typeface="Times New Roman" pitchFamily="18" charset="0"/>
                        <a:buChar char=" "/>
                        <a:tabLst/>
                      </a:pPr>
                      <a:r>
                        <a:rPr kumimoji="0" lang="en-US" sz="1200" b="1" i="0" u="none" strike="noStrike" cap="none" normalizeH="0" baseline="0" smtClean="0">
                          <a:ln>
                            <a:noFill/>
                          </a:ln>
                          <a:solidFill>
                            <a:srgbClr val="FF0066"/>
                          </a:solidFill>
                          <a:effectLst>
                            <a:outerShdw blurRad="38100" dist="38100" dir="2700000" algn="tl">
                              <a:srgbClr val="000000"/>
                            </a:outerShdw>
                          </a:effectLst>
                          <a:latin typeface="Times New Roman" pitchFamily="18" charset="0"/>
                        </a:rPr>
                        <a:t>    OBC Act 1.1(2)(a)</a:t>
                      </a:r>
                      <a:endParaRPr kumimoji="0" lang="en-US" sz="1000" b="1" i="0" u="none" strike="noStrike" cap="none" normalizeH="0" baseline="0" smtClean="0">
                        <a:ln>
                          <a:noFill/>
                        </a:ln>
                        <a:solidFill>
                          <a:srgbClr val="FF0066"/>
                        </a:solidFill>
                        <a:effectLst>
                          <a:outerShdw blurRad="38100" dist="38100" dir="2700000" algn="tl">
                            <a:srgbClr val="000000"/>
                          </a:outerShdw>
                        </a:effectLst>
                        <a:latin typeface="Times New Roman" pitchFamily="18" charset="0"/>
                      </a:endParaRPr>
                    </a:p>
                  </a:txBody>
                  <a:tcPr marT="45714" marB="45714"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07">
                <a:tc>
                  <a:txBody>
                    <a:bodyPr/>
                    <a:lstStyle/>
                    <a:p>
                      <a:pPr marL="457200" marR="0" lvl="1" indent="0" algn="l" defTabSz="914400" rtl="0" eaLnBrk="1" fontAlgn="base" latinLnBrk="0" hangingPunct="1">
                        <a:lnSpc>
                          <a:spcPct val="100000"/>
                        </a:lnSpc>
                        <a:spcBef>
                          <a:spcPct val="20000"/>
                        </a:spcBef>
                        <a:spcAft>
                          <a:spcPct val="0"/>
                        </a:spcAft>
                        <a:buClrTx/>
                        <a:buSzTx/>
                        <a:buFont typeface="Times New Roman" pitchFamily="18" charset="0"/>
                        <a:buChar char=" "/>
                        <a:tabLst/>
                      </a:pPr>
                      <a:r>
                        <a:rPr kumimoji="0" lang="en-US" sz="1200" b="1" i="0" u="none" strike="noStrike" cap="none" normalizeH="0" baseline="0" smtClean="0">
                          <a:ln>
                            <a:noFill/>
                          </a:ln>
                          <a:solidFill>
                            <a:srgbClr val="FF0066"/>
                          </a:solidFill>
                          <a:effectLst>
                            <a:outerShdw blurRad="38100" dist="38100" dir="2700000" algn="tl">
                              <a:srgbClr val="000000"/>
                            </a:outerShdw>
                          </a:effectLst>
                          <a:latin typeface="Times New Roman" pitchFamily="18" charset="0"/>
                        </a:rPr>
                        <a:t>OBC 4.1.1.3(1)</a:t>
                      </a:r>
                    </a:p>
                  </a:txBody>
                  <a:tcPr marT="45714" marB="45714"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200" b="1" i="0" u="none" strike="noStrike" cap="none" normalizeH="0" baseline="0" smtClean="0">
                          <a:ln>
                            <a:noFill/>
                          </a:ln>
                          <a:solidFill>
                            <a:srgbClr val="FF0066"/>
                          </a:solidFill>
                          <a:effectLst>
                            <a:outerShdw blurRad="38100" dist="38100" dir="2700000" algn="tl">
                              <a:srgbClr val="000000"/>
                            </a:outerShdw>
                          </a:effectLst>
                          <a:latin typeface="Times New Roman" pitchFamily="18" charset="0"/>
                        </a:rPr>
                        <a:t>OBC Act 1.1(2)(b)</a:t>
                      </a:r>
                    </a:p>
                  </a:txBody>
                  <a:tcPr marT="45714" marB="45714"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07">
                <a:tc>
                  <a:txBody>
                    <a:bodyPr/>
                    <a:lstStyle/>
                    <a:p>
                      <a:pPr marL="457200" marR="0" lvl="1" indent="0" algn="l" defTabSz="914400" rtl="0" eaLnBrk="1" fontAlgn="base" latinLnBrk="0" hangingPunct="1">
                        <a:lnSpc>
                          <a:spcPct val="100000"/>
                        </a:lnSpc>
                        <a:spcBef>
                          <a:spcPct val="20000"/>
                        </a:spcBef>
                        <a:spcAft>
                          <a:spcPct val="0"/>
                        </a:spcAft>
                        <a:buClrTx/>
                        <a:buSzTx/>
                        <a:buFont typeface="Times New Roman" pitchFamily="18" charset="0"/>
                        <a:buChar char=" "/>
                        <a:tabLst/>
                      </a:pPr>
                      <a:r>
                        <a:rPr kumimoji="0" lang="en-US" sz="1200" b="1" i="0" u="none" strike="noStrike" cap="none" normalizeH="0" baseline="0" smtClean="0">
                          <a:ln>
                            <a:noFill/>
                          </a:ln>
                          <a:solidFill>
                            <a:srgbClr val="FF0066"/>
                          </a:solidFill>
                          <a:effectLst>
                            <a:outerShdw blurRad="38100" dist="38100" dir="2700000" algn="tl">
                              <a:srgbClr val="000000"/>
                            </a:outerShdw>
                          </a:effectLst>
                          <a:latin typeface="Times New Roman" pitchFamily="18" charset="0"/>
                        </a:rPr>
                        <a:t>OBC 4.1.1.4(1)</a:t>
                      </a:r>
                    </a:p>
                  </a:txBody>
                  <a:tcPr marT="45714" marB="45714"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200" b="1" i="0" u="none" strike="noStrike" cap="none" normalizeH="0" baseline="0" smtClean="0">
                          <a:ln>
                            <a:noFill/>
                          </a:ln>
                          <a:solidFill>
                            <a:srgbClr val="FF0066"/>
                          </a:solidFill>
                          <a:effectLst>
                            <a:outerShdw blurRad="38100" dist="38100" dir="2700000" algn="tl">
                              <a:srgbClr val="000000"/>
                            </a:outerShdw>
                          </a:effectLst>
                          <a:latin typeface="Times New Roman" pitchFamily="18" charset="0"/>
                        </a:rPr>
                        <a:t>OBC Act 1.1(2)(c)</a:t>
                      </a:r>
                    </a:p>
                  </a:txBody>
                  <a:tcPr marT="45714" marB="45714"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2043">
                <a:tc>
                  <a:txBody>
                    <a:bodyPr/>
                    <a:lstStyle/>
                    <a:p>
                      <a:pPr marL="457200" marR="0" lvl="1" indent="0" algn="l" defTabSz="914400" rtl="0" eaLnBrk="1" fontAlgn="base" latinLnBrk="0" hangingPunct="1">
                        <a:lnSpc>
                          <a:spcPct val="100000"/>
                        </a:lnSpc>
                        <a:spcBef>
                          <a:spcPct val="20000"/>
                        </a:spcBef>
                        <a:spcAft>
                          <a:spcPct val="0"/>
                        </a:spcAft>
                        <a:buClrTx/>
                        <a:buSzTx/>
                        <a:buFont typeface="Times New Roman" pitchFamily="18" charset="0"/>
                        <a:buChar char=" "/>
                        <a:tabLst/>
                      </a:pPr>
                      <a:r>
                        <a:rPr kumimoji="0" lang="en-US" sz="1200" b="1" i="0" u="none" strike="noStrike" cap="none" normalizeH="0" baseline="0" smtClean="0">
                          <a:ln>
                            <a:noFill/>
                          </a:ln>
                          <a:solidFill>
                            <a:srgbClr val="FF0066"/>
                          </a:solidFill>
                          <a:effectLst>
                            <a:outerShdw blurRad="38100" dist="38100" dir="2700000" algn="tl">
                              <a:srgbClr val="000000"/>
                            </a:outerShdw>
                          </a:effectLst>
                          <a:latin typeface="Times New Roman" pitchFamily="18" charset="0"/>
                        </a:rPr>
                        <a:t>OBC 4.1.2.1(1)</a:t>
                      </a:r>
                    </a:p>
                  </a:txBody>
                  <a:tcPr marT="45714" marB="45714"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200" b="1" i="0" u="none" strike="noStrike" cap="none" normalizeH="0" baseline="0" smtClean="0">
                          <a:ln>
                            <a:noFill/>
                          </a:ln>
                          <a:solidFill>
                            <a:srgbClr val="FF0066"/>
                          </a:solidFill>
                          <a:effectLst>
                            <a:outerShdw blurRad="38100" dist="38100" dir="2700000" algn="tl">
                              <a:srgbClr val="000000"/>
                            </a:outerShdw>
                          </a:effectLst>
                          <a:latin typeface="Times New Roman" pitchFamily="18" charset="0"/>
                        </a:rPr>
                        <a:t>OBC Act 1.1(7)(b)</a:t>
                      </a:r>
                    </a:p>
                  </a:txBody>
                  <a:tcPr marT="45714" marB="45714"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07">
                <a:tc>
                  <a:txBody>
                    <a:bodyPr/>
                    <a:lstStyle/>
                    <a:p>
                      <a:pPr marL="457200" marR="0" lvl="1" indent="0" algn="l" defTabSz="914400" rtl="0" eaLnBrk="1" fontAlgn="base" latinLnBrk="0" hangingPunct="1">
                        <a:lnSpc>
                          <a:spcPct val="100000"/>
                        </a:lnSpc>
                        <a:spcBef>
                          <a:spcPct val="20000"/>
                        </a:spcBef>
                        <a:spcAft>
                          <a:spcPct val="0"/>
                        </a:spcAft>
                        <a:buClrTx/>
                        <a:buSzTx/>
                        <a:buFont typeface="Times New Roman" pitchFamily="18" charset="0"/>
                        <a:buChar char=" "/>
                        <a:tabLst/>
                      </a:pPr>
                      <a:r>
                        <a:rPr kumimoji="0" lang="en-US" sz="1200" b="1" i="0" u="none" strike="noStrike" cap="none" normalizeH="0" baseline="0" smtClean="0">
                          <a:ln>
                            <a:noFill/>
                          </a:ln>
                          <a:solidFill>
                            <a:srgbClr val="FF0066"/>
                          </a:solidFill>
                          <a:effectLst>
                            <a:outerShdw blurRad="38100" dist="38100" dir="2700000" algn="tl">
                              <a:srgbClr val="000000"/>
                            </a:outerShdw>
                          </a:effectLst>
                          <a:latin typeface="Times New Roman" pitchFamily="18" charset="0"/>
                        </a:rPr>
                        <a:t>OBC 4.1.3.2(1)</a:t>
                      </a:r>
                    </a:p>
                  </a:txBody>
                  <a:tcPr marT="45714" marB="45714"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200" b="1" i="0" u="none" strike="noStrike" cap="none" normalizeH="0" baseline="0" smtClean="0">
                          <a:ln>
                            <a:noFill/>
                          </a:ln>
                          <a:solidFill>
                            <a:srgbClr val="FF0066"/>
                          </a:solidFill>
                          <a:effectLst>
                            <a:outerShdw blurRad="38100" dist="38100" dir="2700000" algn="tl">
                              <a:srgbClr val="000000"/>
                            </a:outerShdw>
                          </a:effectLst>
                          <a:latin typeface="Times New Roman" pitchFamily="18" charset="0"/>
                        </a:rPr>
                        <a:t>OBC Act 1.1(7)(c)</a:t>
                      </a:r>
                    </a:p>
                  </a:txBody>
                  <a:tcPr marT="45714" marB="45714"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07">
                <a:tc>
                  <a:txBody>
                    <a:bodyPr/>
                    <a:lstStyle/>
                    <a:p>
                      <a:pPr marL="457200" marR="0" lvl="1" indent="0" algn="l" defTabSz="914400" rtl="0" eaLnBrk="1" fontAlgn="base" latinLnBrk="0" hangingPunct="1">
                        <a:lnSpc>
                          <a:spcPct val="100000"/>
                        </a:lnSpc>
                        <a:spcBef>
                          <a:spcPct val="20000"/>
                        </a:spcBef>
                        <a:spcAft>
                          <a:spcPct val="0"/>
                        </a:spcAft>
                        <a:buClrTx/>
                        <a:buSzTx/>
                        <a:buFont typeface="Times New Roman" pitchFamily="18" charset="0"/>
                        <a:buChar char=" "/>
                        <a:tabLst/>
                      </a:pPr>
                      <a:r>
                        <a:rPr kumimoji="0" lang="en-US" sz="1200" b="1" i="0" u="none" strike="noStrike" cap="none" normalizeH="0" baseline="0" smtClean="0">
                          <a:ln>
                            <a:noFill/>
                          </a:ln>
                          <a:solidFill>
                            <a:srgbClr val="FF0066"/>
                          </a:solidFill>
                          <a:effectLst>
                            <a:outerShdw blurRad="38100" dist="38100" dir="2700000" algn="tl">
                              <a:srgbClr val="000000"/>
                            </a:outerShdw>
                          </a:effectLst>
                          <a:latin typeface="Times New Roman" pitchFamily="18" charset="0"/>
                        </a:rPr>
                        <a:t>OBC 4.1.3.6(3)</a:t>
                      </a:r>
                    </a:p>
                  </a:txBody>
                  <a:tcPr marT="45714" marB="45714"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200" b="1" i="0" u="none" strike="noStrike" cap="none" normalizeH="0" baseline="0" smtClean="0">
                          <a:ln>
                            <a:noFill/>
                          </a:ln>
                          <a:solidFill>
                            <a:srgbClr val="FF0066"/>
                          </a:solidFill>
                          <a:effectLst>
                            <a:outerShdw blurRad="38100" dist="38100" dir="2700000" algn="tl">
                              <a:srgbClr val="000000"/>
                            </a:outerShdw>
                          </a:effectLst>
                          <a:latin typeface="Times New Roman" pitchFamily="18" charset="0"/>
                        </a:rPr>
                        <a:t>OBC Act 1.1(6)(b)</a:t>
                      </a:r>
                    </a:p>
                  </a:txBody>
                  <a:tcPr marT="45714" marB="45714"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07">
                <a:tc>
                  <a:txBody>
                    <a:bodyPr/>
                    <a:lstStyle/>
                    <a:p>
                      <a:pPr marL="457200" marR="0" lvl="1" indent="0" algn="l" defTabSz="914400" rtl="0" eaLnBrk="1" fontAlgn="base" latinLnBrk="0" hangingPunct="1">
                        <a:lnSpc>
                          <a:spcPct val="100000"/>
                        </a:lnSpc>
                        <a:spcBef>
                          <a:spcPct val="20000"/>
                        </a:spcBef>
                        <a:spcAft>
                          <a:spcPct val="0"/>
                        </a:spcAft>
                        <a:buClrTx/>
                        <a:buSzTx/>
                        <a:buFont typeface="Times New Roman" pitchFamily="18" charset="0"/>
                        <a:buChar char=" "/>
                        <a:tabLst/>
                      </a:pPr>
                      <a:r>
                        <a:rPr kumimoji="0" lang="en-US" sz="1200" b="1" i="0" u="none" strike="noStrike" cap="none" normalizeH="0" baseline="0" smtClean="0">
                          <a:ln>
                            <a:noFill/>
                          </a:ln>
                          <a:solidFill>
                            <a:srgbClr val="FF0066"/>
                          </a:solidFill>
                          <a:effectLst>
                            <a:outerShdw blurRad="38100" dist="38100" dir="2700000" algn="tl">
                              <a:srgbClr val="000000"/>
                            </a:outerShdw>
                          </a:effectLst>
                          <a:latin typeface="Times New Roman" pitchFamily="18" charset="0"/>
                        </a:rPr>
                        <a:t>OBC 4.1.8.15(1)</a:t>
                      </a:r>
                    </a:p>
                  </a:txBody>
                  <a:tcPr marT="45714" marB="45714"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200" b="1" i="0" u="none" strike="noStrike" cap="none" normalizeH="0" baseline="0" smtClean="0">
                          <a:ln>
                            <a:noFill/>
                          </a:ln>
                          <a:solidFill>
                            <a:srgbClr val="FF0066"/>
                          </a:solidFill>
                          <a:effectLst>
                            <a:outerShdw blurRad="38100" dist="38100" dir="2700000" algn="tl">
                              <a:srgbClr val="000000"/>
                            </a:outerShdw>
                          </a:effectLst>
                          <a:latin typeface="Times New Roman" pitchFamily="18" charset="0"/>
                        </a:rPr>
                        <a:t>OBC Act 7.1(2)(b)</a:t>
                      </a:r>
                    </a:p>
                  </a:txBody>
                  <a:tcPr marT="45714" marB="45714"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07">
                <a:tc>
                  <a:txBody>
                    <a:bodyPr/>
                    <a:lstStyle/>
                    <a:p>
                      <a:pPr marL="457200" marR="0" lvl="1" indent="0" algn="l" defTabSz="914400" rtl="0" eaLnBrk="1" fontAlgn="base" latinLnBrk="0" hangingPunct="1">
                        <a:lnSpc>
                          <a:spcPct val="100000"/>
                        </a:lnSpc>
                        <a:spcBef>
                          <a:spcPct val="20000"/>
                        </a:spcBef>
                        <a:spcAft>
                          <a:spcPct val="0"/>
                        </a:spcAft>
                        <a:buClrTx/>
                        <a:buSzTx/>
                        <a:buFont typeface="Times New Roman" pitchFamily="18" charset="0"/>
                        <a:buChar char=" "/>
                        <a:tabLst/>
                      </a:pPr>
                      <a:r>
                        <a:rPr kumimoji="0" lang="en-US" sz="1200" b="1" i="0" u="none" strike="noStrike" cap="none" normalizeH="0" baseline="0" smtClean="0">
                          <a:ln>
                            <a:noFill/>
                          </a:ln>
                          <a:solidFill>
                            <a:srgbClr val="FF0066"/>
                          </a:solidFill>
                          <a:effectLst>
                            <a:outerShdw blurRad="38100" dist="38100" dir="2700000" algn="tl">
                              <a:srgbClr val="000000"/>
                            </a:outerShdw>
                          </a:effectLst>
                          <a:latin typeface="Times New Roman" pitchFamily="18" charset="0"/>
                        </a:rPr>
                        <a:t>OBC 9.4.1.1(1)(a)</a:t>
                      </a:r>
                    </a:p>
                  </a:txBody>
                  <a:tcPr marT="45714" marB="45714"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200" b="1" i="0" u="none" strike="noStrike" cap="none" normalizeH="0" baseline="0" smtClean="0">
                          <a:ln>
                            <a:noFill/>
                          </a:ln>
                          <a:solidFill>
                            <a:srgbClr val="FF0066"/>
                          </a:solidFill>
                          <a:effectLst>
                            <a:outerShdw blurRad="38100" dist="38100" dir="2700000" algn="tl">
                              <a:srgbClr val="000000"/>
                            </a:outerShdw>
                          </a:effectLst>
                          <a:latin typeface="Times New Roman" pitchFamily="18" charset="0"/>
                        </a:rPr>
                        <a:t>OBC Act 7.1(2)(c)</a:t>
                      </a:r>
                    </a:p>
                  </a:txBody>
                  <a:tcPr marT="45714" marB="45714"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07">
                <a:tc>
                  <a:txBody>
                    <a:bodyPr/>
                    <a:lstStyle/>
                    <a:p>
                      <a:pPr marL="457200" marR="0" lvl="1" indent="0" algn="l" defTabSz="914400" rtl="0" eaLnBrk="1" fontAlgn="base" latinLnBrk="0" hangingPunct="1">
                        <a:lnSpc>
                          <a:spcPct val="100000"/>
                        </a:lnSpc>
                        <a:spcBef>
                          <a:spcPct val="20000"/>
                        </a:spcBef>
                        <a:spcAft>
                          <a:spcPct val="0"/>
                        </a:spcAft>
                        <a:buClrTx/>
                        <a:buSzTx/>
                        <a:buFont typeface="Times New Roman" pitchFamily="18" charset="0"/>
                        <a:buChar char=" "/>
                        <a:tabLst/>
                      </a:pPr>
                      <a:r>
                        <a:rPr kumimoji="0" lang="en-US" sz="1200" b="1" i="0" u="none" strike="noStrike" cap="none" normalizeH="0" baseline="0" smtClean="0">
                          <a:ln>
                            <a:noFill/>
                          </a:ln>
                          <a:solidFill>
                            <a:srgbClr val="FF0066"/>
                          </a:solidFill>
                          <a:effectLst>
                            <a:outerShdw blurRad="38100" dist="38100" dir="2700000" algn="tl">
                              <a:srgbClr val="000000"/>
                            </a:outerShdw>
                          </a:effectLst>
                          <a:latin typeface="Times New Roman" pitchFamily="18" charset="0"/>
                        </a:rPr>
                        <a:t>OBC 9.4.1.1(1)(b)</a:t>
                      </a:r>
                    </a:p>
                  </a:txBody>
                  <a:tcPr marT="45714" marB="45714"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200" b="1" i="0" u="none" strike="noStrike" cap="none" normalizeH="0" baseline="0" smtClean="0">
                          <a:ln>
                            <a:noFill/>
                          </a:ln>
                          <a:solidFill>
                            <a:srgbClr val="FF0066"/>
                          </a:solidFill>
                          <a:effectLst>
                            <a:outerShdw blurRad="38100" dist="38100" dir="2700000" algn="tl">
                              <a:srgbClr val="000000"/>
                            </a:outerShdw>
                          </a:effectLst>
                          <a:latin typeface="Times New Roman" pitchFamily="18" charset="0"/>
                        </a:rPr>
                        <a:t>OBC Act 15.11(7)</a:t>
                      </a:r>
                    </a:p>
                  </a:txBody>
                  <a:tcPr marT="45714" marB="45714"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07">
                <a:tc>
                  <a:txBody>
                    <a:bodyPr/>
                    <a:lstStyle/>
                    <a:p>
                      <a:pPr marL="457200" marR="0" lvl="1" indent="0" algn="l" defTabSz="914400" rtl="0" eaLnBrk="1" fontAlgn="base" latinLnBrk="0" hangingPunct="1">
                        <a:lnSpc>
                          <a:spcPct val="100000"/>
                        </a:lnSpc>
                        <a:spcBef>
                          <a:spcPct val="20000"/>
                        </a:spcBef>
                        <a:spcAft>
                          <a:spcPct val="0"/>
                        </a:spcAft>
                        <a:buClrTx/>
                        <a:buSzTx/>
                        <a:buFont typeface="Times New Roman" pitchFamily="18" charset="0"/>
                        <a:buChar char=" "/>
                        <a:tabLst/>
                      </a:pPr>
                      <a:r>
                        <a:rPr kumimoji="0" lang="en-US" sz="1200" b="1" i="0" u="none" strike="noStrike" cap="none" normalizeH="0" baseline="0" smtClean="0">
                          <a:ln>
                            <a:noFill/>
                          </a:ln>
                          <a:solidFill>
                            <a:srgbClr val="FF0066"/>
                          </a:solidFill>
                          <a:effectLst>
                            <a:outerShdw blurRad="38100" dist="38100" dir="2700000" algn="tl">
                              <a:srgbClr val="000000"/>
                            </a:outerShdw>
                          </a:effectLst>
                          <a:latin typeface="Times New Roman" pitchFamily="18" charset="0"/>
                        </a:rPr>
                        <a:t>OBC 9.23.2.1(1)</a:t>
                      </a:r>
                    </a:p>
                  </a:txBody>
                  <a:tcPr marT="45714" marB="45714"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200" b="1" i="0" u="none" strike="noStrike" cap="none" normalizeH="0" baseline="0" smtClean="0">
                          <a:ln>
                            <a:noFill/>
                          </a:ln>
                          <a:solidFill>
                            <a:srgbClr val="FF0066"/>
                          </a:solidFill>
                          <a:effectLst>
                            <a:outerShdw blurRad="38100" dist="38100" dir="2700000" algn="tl">
                              <a:srgbClr val="000000"/>
                            </a:outerShdw>
                          </a:effectLst>
                          <a:latin typeface="Times New Roman" pitchFamily="18" charset="0"/>
                        </a:rPr>
                        <a:t>OBC Act 36(1)(a)</a:t>
                      </a:r>
                    </a:p>
                  </a:txBody>
                  <a:tcPr marT="45714" marB="45714"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07">
                <a:tc>
                  <a:txBody>
                    <a:bodyPr/>
                    <a:lstStyle/>
                    <a:p>
                      <a:pPr marL="457200" marR="0" lvl="1" indent="0" algn="l" defTabSz="914400" rtl="0" eaLnBrk="1" fontAlgn="base" latinLnBrk="0" hangingPunct="1">
                        <a:lnSpc>
                          <a:spcPct val="100000"/>
                        </a:lnSpc>
                        <a:spcBef>
                          <a:spcPct val="20000"/>
                        </a:spcBef>
                        <a:spcAft>
                          <a:spcPct val="0"/>
                        </a:spcAft>
                        <a:buClrTx/>
                        <a:buSzTx/>
                        <a:buFont typeface="Times New Roman" pitchFamily="18" charset="0"/>
                        <a:buChar char=" "/>
                        <a:tabLst/>
                      </a:pPr>
                      <a:r>
                        <a:rPr kumimoji="0" lang="en-US" sz="1200" b="1" i="0" u="none" strike="noStrike" cap="none" normalizeH="0" baseline="0" smtClean="0">
                          <a:ln>
                            <a:noFill/>
                          </a:ln>
                          <a:solidFill>
                            <a:srgbClr val="FF0066"/>
                          </a:solidFill>
                          <a:effectLst>
                            <a:outerShdw blurRad="38100" dist="38100" dir="2700000" algn="tl">
                              <a:srgbClr val="000000"/>
                            </a:outerShdw>
                          </a:effectLst>
                          <a:latin typeface="Times New Roman" pitchFamily="18" charset="0"/>
                        </a:rPr>
                        <a:t>OBC 9.23.2.4(1)</a:t>
                      </a:r>
                    </a:p>
                  </a:txBody>
                  <a:tcPr marT="45714" marB="45714"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200" b="1" i="0" u="none" strike="noStrike" cap="none" normalizeH="0" baseline="0" smtClean="0">
                          <a:ln>
                            <a:noFill/>
                          </a:ln>
                          <a:solidFill>
                            <a:srgbClr val="FF0066"/>
                          </a:solidFill>
                          <a:effectLst>
                            <a:outerShdw blurRad="38100" dist="38100" dir="2700000" algn="tl">
                              <a:srgbClr val="000000"/>
                            </a:outerShdw>
                          </a:effectLst>
                          <a:latin typeface="Times New Roman" pitchFamily="18" charset="0"/>
                        </a:rPr>
                        <a:t>OBC Act 36(1)(b)</a:t>
                      </a:r>
                    </a:p>
                  </a:txBody>
                  <a:tcPr marT="45714" marB="45714"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07">
                <a:tc>
                  <a:txBody>
                    <a:bodyPr/>
                    <a:lstStyle/>
                    <a:p>
                      <a:pPr marL="457200" marR="0" lvl="1" indent="0" algn="l" defTabSz="914400" rtl="0" eaLnBrk="1" fontAlgn="base" latinLnBrk="0" hangingPunct="1">
                        <a:lnSpc>
                          <a:spcPct val="100000"/>
                        </a:lnSpc>
                        <a:spcBef>
                          <a:spcPct val="20000"/>
                        </a:spcBef>
                        <a:spcAft>
                          <a:spcPct val="0"/>
                        </a:spcAft>
                        <a:buClrTx/>
                        <a:buSzTx/>
                        <a:buFont typeface="Times New Roman" pitchFamily="18" charset="0"/>
                        <a:buChar char=" "/>
                        <a:tabLst/>
                      </a:pPr>
                      <a:r>
                        <a:rPr kumimoji="0" lang="en-US" sz="1200" b="1" i="0" u="none" strike="noStrike" cap="none" normalizeH="0" baseline="0" smtClean="0">
                          <a:ln>
                            <a:noFill/>
                          </a:ln>
                          <a:solidFill>
                            <a:srgbClr val="FF0066"/>
                          </a:solidFill>
                          <a:effectLst>
                            <a:outerShdw blurRad="38100" dist="38100" dir="2700000" algn="tl">
                              <a:srgbClr val="000000"/>
                            </a:outerShdw>
                          </a:effectLst>
                          <a:latin typeface="Times New Roman" pitchFamily="18" charset="0"/>
                        </a:rPr>
                        <a:t>OBC 9.23.5.4(1)</a:t>
                      </a:r>
                    </a:p>
                  </a:txBody>
                  <a:tcPr marT="45714" marB="45714"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200" b="1" i="0" u="none" strike="noStrike" cap="none" normalizeH="0" baseline="0" smtClean="0">
                          <a:ln>
                            <a:noFill/>
                          </a:ln>
                          <a:solidFill>
                            <a:srgbClr val="FF0066"/>
                          </a:solidFill>
                          <a:effectLst>
                            <a:outerShdw blurRad="38100" dist="38100" dir="2700000" algn="tl">
                              <a:srgbClr val="000000"/>
                            </a:outerShdw>
                          </a:effectLst>
                          <a:latin typeface="Times New Roman" pitchFamily="18" charset="0"/>
                        </a:rPr>
                        <a:t>OBC Act 36(1)©</a:t>
                      </a:r>
                    </a:p>
                  </a:txBody>
                  <a:tcPr marT="45714" marB="45714"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07">
                <a:tc>
                  <a:txBody>
                    <a:bodyPr/>
                    <a:lstStyle/>
                    <a:p>
                      <a:pPr marL="457200" marR="0" lvl="1" indent="0" algn="l" defTabSz="914400" rtl="0" eaLnBrk="1" fontAlgn="base" latinLnBrk="0" hangingPunct="1">
                        <a:lnSpc>
                          <a:spcPct val="100000"/>
                        </a:lnSpc>
                        <a:spcBef>
                          <a:spcPct val="20000"/>
                        </a:spcBef>
                        <a:spcAft>
                          <a:spcPct val="0"/>
                        </a:spcAft>
                        <a:buClrTx/>
                        <a:buSzTx/>
                        <a:buFont typeface="Times New Roman" pitchFamily="18" charset="0"/>
                        <a:buChar char=" "/>
                        <a:tabLst/>
                      </a:pPr>
                      <a:r>
                        <a:rPr kumimoji="0" lang="en-US" sz="1200" b="1" i="0" u="none" strike="noStrike" cap="none" normalizeH="0" baseline="0" smtClean="0">
                          <a:ln>
                            <a:noFill/>
                          </a:ln>
                          <a:solidFill>
                            <a:srgbClr val="FF0066"/>
                          </a:solidFill>
                          <a:effectLst>
                            <a:outerShdw blurRad="38100" dist="38100" dir="2700000" algn="tl">
                              <a:srgbClr val="000000"/>
                            </a:outerShdw>
                          </a:effectLst>
                          <a:latin typeface="Times New Roman" pitchFamily="18" charset="0"/>
                        </a:rPr>
                        <a:t>OBC 9.23.5.5(1)</a:t>
                      </a:r>
                    </a:p>
                  </a:txBody>
                  <a:tcPr marT="45714" marB="45714"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200" b="1" i="0" u="none" strike="noStrike" cap="none" normalizeH="0" baseline="0" smtClean="0">
                          <a:ln>
                            <a:noFill/>
                          </a:ln>
                          <a:solidFill>
                            <a:srgbClr val="FF0066"/>
                          </a:solidFill>
                          <a:effectLst>
                            <a:outerShdw blurRad="38100" dist="38100" dir="2700000" algn="tl">
                              <a:srgbClr val="000000"/>
                            </a:outerShdw>
                          </a:effectLst>
                          <a:latin typeface="Times New Roman" pitchFamily="18" charset="0"/>
                        </a:rPr>
                        <a:t>CGS By-law 2003-26A</a:t>
                      </a:r>
                    </a:p>
                  </a:txBody>
                  <a:tcPr marT="45714" marB="45714"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07">
                <a:tc>
                  <a:txBody>
                    <a:bodyPr/>
                    <a:lstStyle/>
                    <a:p>
                      <a:pPr marL="457200" marR="0" lvl="1" indent="0" algn="l" defTabSz="914400" rtl="0" eaLnBrk="1" fontAlgn="base" latinLnBrk="0" hangingPunct="1">
                        <a:lnSpc>
                          <a:spcPct val="100000"/>
                        </a:lnSpc>
                        <a:spcBef>
                          <a:spcPct val="20000"/>
                        </a:spcBef>
                        <a:spcAft>
                          <a:spcPct val="0"/>
                        </a:spcAft>
                        <a:buClrTx/>
                        <a:buSzTx/>
                        <a:buFont typeface="Times New Roman" pitchFamily="18" charset="0"/>
                        <a:buChar char=" "/>
                        <a:tabLst/>
                      </a:pPr>
                      <a:r>
                        <a:rPr kumimoji="0" lang="en-US" sz="1200" b="1" i="0" u="none" strike="noStrike" cap="none" normalizeH="0" baseline="0" smtClean="0">
                          <a:ln>
                            <a:noFill/>
                          </a:ln>
                          <a:solidFill>
                            <a:srgbClr val="FF0066"/>
                          </a:solidFill>
                          <a:effectLst>
                            <a:outerShdw blurRad="38100" dist="38100" dir="2700000" algn="tl">
                              <a:srgbClr val="000000"/>
                            </a:outerShdw>
                          </a:effectLst>
                          <a:latin typeface="Times New Roman" pitchFamily="18" charset="0"/>
                        </a:rPr>
                        <a:t>OBC 9.23.10.1</a:t>
                      </a:r>
                    </a:p>
                  </a:txBody>
                  <a:tcPr marT="45714" marB="45714"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200" b="1" i="0" u="none" strike="noStrike" cap="none" normalizeH="0" baseline="0" smtClean="0">
                          <a:ln>
                            <a:noFill/>
                          </a:ln>
                          <a:solidFill>
                            <a:srgbClr val="FF0066"/>
                          </a:solidFill>
                          <a:effectLst>
                            <a:outerShdw blurRad="38100" dist="38100" dir="2700000" algn="tl">
                              <a:srgbClr val="000000"/>
                            </a:outerShdw>
                          </a:effectLst>
                          <a:latin typeface="Times New Roman" pitchFamily="18" charset="0"/>
                        </a:rPr>
                        <a:t>Engineering Act 12(1) </a:t>
                      </a:r>
                    </a:p>
                  </a:txBody>
                  <a:tcPr marT="45714" marB="45714"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07">
                <a:tc>
                  <a:txBody>
                    <a:bodyPr/>
                    <a:lstStyle/>
                    <a:p>
                      <a:pPr marL="457200" marR="0" lvl="1" indent="0" algn="l" defTabSz="914400" rtl="0" eaLnBrk="1" fontAlgn="base" latinLnBrk="0" hangingPunct="1">
                        <a:lnSpc>
                          <a:spcPct val="100000"/>
                        </a:lnSpc>
                        <a:spcBef>
                          <a:spcPct val="20000"/>
                        </a:spcBef>
                        <a:spcAft>
                          <a:spcPct val="0"/>
                        </a:spcAft>
                        <a:buClrTx/>
                        <a:buSzTx/>
                        <a:buFont typeface="Times New Roman" pitchFamily="18" charset="0"/>
                        <a:buChar char=" "/>
                        <a:tabLst/>
                      </a:pPr>
                      <a:r>
                        <a:rPr kumimoji="0" lang="en-US" sz="1200" b="1" i="0" u="none" strike="noStrike" cap="none" normalizeH="0" baseline="0" smtClean="0">
                          <a:ln>
                            <a:noFill/>
                          </a:ln>
                          <a:solidFill>
                            <a:srgbClr val="FF0066"/>
                          </a:solidFill>
                          <a:effectLst>
                            <a:outerShdw blurRad="38100" dist="38100" dir="2700000" algn="tl">
                              <a:srgbClr val="000000"/>
                            </a:outerShdw>
                          </a:effectLst>
                          <a:latin typeface="Times New Roman" pitchFamily="18" charset="0"/>
                        </a:rPr>
                        <a:t>OBC 9.23.10.4(1)</a:t>
                      </a:r>
                    </a:p>
                  </a:txBody>
                  <a:tcPr marT="45714" marB="45714"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200" b="1" i="0" u="none" strike="noStrike" cap="none" normalizeH="0" baseline="0" smtClean="0">
                          <a:ln>
                            <a:noFill/>
                          </a:ln>
                          <a:solidFill>
                            <a:srgbClr val="FF0066"/>
                          </a:solidFill>
                          <a:effectLst>
                            <a:outerShdw blurRad="38100" dist="38100" dir="2700000" algn="tl">
                              <a:srgbClr val="000000"/>
                            </a:outerShdw>
                          </a:effectLst>
                          <a:latin typeface="Times New Roman" pitchFamily="18" charset="0"/>
                        </a:rPr>
                        <a:t>Engineering Act 12(2)</a:t>
                      </a:r>
                    </a:p>
                  </a:txBody>
                  <a:tcPr marT="45714" marB="45714"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07">
                <a:tc>
                  <a:txBody>
                    <a:bodyPr/>
                    <a:lstStyle/>
                    <a:p>
                      <a:pPr marL="457200" marR="0" lvl="1" indent="0" algn="l" defTabSz="914400" rtl="0" eaLnBrk="1" fontAlgn="base" latinLnBrk="0" hangingPunct="1">
                        <a:lnSpc>
                          <a:spcPct val="100000"/>
                        </a:lnSpc>
                        <a:spcBef>
                          <a:spcPct val="20000"/>
                        </a:spcBef>
                        <a:spcAft>
                          <a:spcPct val="0"/>
                        </a:spcAft>
                        <a:buClrTx/>
                        <a:buSzTx/>
                        <a:buFont typeface="Times New Roman" pitchFamily="18" charset="0"/>
                        <a:buChar char=" "/>
                        <a:tabLst/>
                      </a:pPr>
                      <a:r>
                        <a:rPr kumimoji="0" lang="en-US" sz="1200" b="1" i="0" u="none" strike="noStrike" cap="none" normalizeH="0" baseline="0" smtClean="0">
                          <a:ln>
                            <a:noFill/>
                          </a:ln>
                          <a:solidFill>
                            <a:srgbClr val="FF0066"/>
                          </a:solidFill>
                          <a:effectLst>
                            <a:outerShdw blurRad="38100" dist="38100" dir="2700000" algn="tl">
                              <a:srgbClr val="000000"/>
                            </a:outerShdw>
                          </a:effectLst>
                          <a:latin typeface="Times New Roman" pitchFamily="18" charset="0"/>
                        </a:rPr>
                        <a:t>OBC 9.23.13.11(a)</a:t>
                      </a:r>
                    </a:p>
                  </a:txBody>
                  <a:tcPr marT="45714" marB="45714"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200" b="1" i="0" u="none" strike="noStrike" cap="none" normalizeH="0" baseline="0" smtClean="0">
                          <a:ln>
                            <a:noFill/>
                          </a:ln>
                          <a:solidFill>
                            <a:srgbClr val="FF0066"/>
                          </a:solidFill>
                          <a:effectLst>
                            <a:outerShdw blurRad="38100" dist="38100" dir="2700000" algn="tl">
                              <a:srgbClr val="000000"/>
                            </a:outerShdw>
                          </a:effectLst>
                          <a:latin typeface="Times New Roman" pitchFamily="18" charset="0"/>
                        </a:rPr>
                        <a:t>Engineering Act - 941,72(1)</a:t>
                      </a:r>
                    </a:p>
                  </a:txBody>
                  <a:tcPr marT="45714" marB="45714"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307">
                <a:tc>
                  <a:txBody>
                    <a:bodyPr/>
                    <a:lstStyle/>
                    <a:p>
                      <a:pPr marL="457200" marR="0" lvl="1" indent="0" algn="l" defTabSz="914400" rtl="0" eaLnBrk="1" fontAlgn="base" latinLnBrk="0" hangingPunct="1">
                        <a:lnSpc>
                          <a:spcPct val="100000"/>
                        </a:lnSpc>
                        <a:spcBef>
                          <a:spcPct val="20000"/>
                        </a:spcBef>
                        <a:spcAft>
                          <a:spcPct val="0"/>
                        </a:spcAft>
                        <a:buClrTx/>
                        <a:buSzTx/>
                        <a:buFont typeface="Times New Roman" pitchFamily="18" charset="0"/>
                        <a:buNone/>
                        <a:tabLst/>
                      </a:pPr>
                      <a:r>
                        <a:rPr kumimoji="0" lang="en-US" sz="1200" b="1" i="0" u="none" strike="noStrike" cap="none" normalizeH="0" baseline="0" smtClean="0">
                          <a:ln>
                            <a:noFill/>
                          </a:ln>
                          <a:solidFill>
                            <a:srgbClr val="FF0066"/>
                          </a:solidFill>
                          <a:effectLst>
                            <a:outerShdw blurRad="38100" dist="38100" dir="2700000" algn="tl">
                              <a:srgbClr val="000000"/>
                            </a:outerShdw>
                          </a:effectLst>
                          <a:latin typeface="Times New Roman" pitchFamily="18" charset="0"/>
                        </a:rPr>
                        <a:t>OBC 3.2.4.7(1)(a)</a:t>
                      </a:r>
                    </a:p>
                  </a:txBody>
                  <a:tcPr marT="45714" marB="45714"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200" b="1" i="0" u="none" strike="noStrike" cap="none" normalizeH="0" baseline="0" smtClean="0">
                          <a:ln>
                            <a:noFill/>
                          </a:ln>
                          <a:solidFill>
                            <a:srgbClr val="FF0066"/>
                          </a:solidFill>
                          <a:effectLst>
                            <a:outerShdw blurRad="38100" dist="38100" dir="2700000" algn="tl">
                              <a:srgbClr val="000000"/>
                            </a:outerShdw>
                          </a:effectLst>
                          <a:latin typeface="Times New Roman" pitchFamily="18" charset="0"/>
                        </a:rPr>
                        <a:t>Engineering Act- 941,72(2)</a:t>
                      </a:r>
                    </a:p>
                  </a:txBody>
                  <a:tcPr marT="45714" marB="45714"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067">
                <a:tc>
                  <a:txBody>
                    <a:bodyPr/>
                    <a:lstStyle/>
                    <a:p>
                      <a:pPr marL="457200" marR="0" lvl="1" indent="0" algn="l" defTabSz="914400" rtl="0" eaLnBrk="1" fontAlgn="base" latinLnBrk="0" hangingPunct="1">
                        <a:lnSpc>
                          <a:spcPct val="100000"/>
                        </a:lnSpc>
                        <a:spcBef>
                          <a:spcPct val="20000"/>
                        </a:spcBef>
                        <a:spcAft>
                          <a:spcPct val="0"/>
                        </a:spcAft>
                        <a:buClrTx/>
                        <a:buSzTx/>
                        <a:buFont typeface="Times New Roman" pitchFamily="18" charset="0"/>
                        <a:buChar char=" "/>
                        <a:tabLst/>
                      </a:pPr>
                      <a:r>
                        <a:rPr kumimoji="0" lang="en-US" sz="1200" b="1" i="0" u="none" strike="noStrike" cap="none" normalizeH="0" baseline="0" smtClean="0">
                          <a:ln>
                            <a:noFill/>
                          </a:ln>
                          <a:solidFill>
                            <a:srgbClr val="FF0066"/>
                          </a:solidFill>
                          <a:effectLst>
                            <a:outerShdw blurRad="38100" dist="38100" dir="2700000" algn="tl">
                              <a:srgbClr val="000000"/>
                            </a:outerShdw>
                          </a:effectLst>
                          <a:latin typeface="Times New Roman" pitchFamily="18" charset="0"/>
                        </a:rPr>
                        <a:t>OBC 3.2.4.1(3)(b)</a:t>
                      </a:r>
                    </a:p>
                  </a:txBody>
                  <a:tcPr marT="45714" marB="4571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200" b="1" i="0" u="none" strike="noStrike" cap="none" normalizeH="0" baseline="0" smtClean="0">
                          <a:ln>
                            <a:noFill/>
                          </a:ln>
                          <a:solidFill>
                            <a:srgbClr val="FF0066"/>
                          </a:solidFill>
                          <a:effectLst>
                            <a:outerShdw blurRad="38100" dist="38100" dir="2700000" algn="tl">
                              <a:srgbClr val="000000"/>
                            </a:outerShdw>
                          </a:effectLst>
                          <a:latin typeface="Times New Roman" pitchFamily="18" charset="0"/>
                        </a:rPr>
                        <a:t>Bill of Rights (security of person and enjoyment of property)</a:t>
                      </a:r>
                    </a:p>
                  </a:txBody>
                  <a:tcPr marT="45714" marB="45714"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279" name="Text Box 67"/>
          <p:cNvSpPr txBox="1">
            <a:spLocks noChangeArrowheads="1"/>
          </p:cNvSpPr>
          <p:nvPr/>
        </p:nvSpPr>
        <p:spPr bwMode="auto">
          <a:xfrm>
            <a:off x="1066800" y="1524000"/>
            <a:ext cx="3733800" cy="1974850"/>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a:solidFill>
                  <a:srgbClr val="FF0066"/>
                </a:solidFill>
                <a:latin typeface="Calibri" pitchFamily="34" charset="0"/>
              </a:rPr>
              <a:t>Note:  CGS “proposed fix No. 2” did NOT fall within Part 9 of the building code (did not take into consideration wall height and wind loads as trusses were designed for “no wind” per truss package summary sheet) and thus any “fix” defaulted to Part 4 (which required involvement of an engineer), and as such, this “proposed fix” violated even more sections of the OBC and/or Act and the Engineering Act of Ontario (i.e., practicing of engineering without a license)!</a:t>
            </a:r>
          </a:p>
        </p:txBody>
      </p:sp>
      <p:sp>
        <p:nvSpPr>
          <p:cNvPr id="9280" name="Rectangle 70"/>
          <p:cNvSpPr>
            <a:spLocks noChangeArrowheads="1"/>
          </p:cNvSpPr>
          <p:nvPr/>
        </p:nvSpPr>
        <p:spPr bwMode="auto">
          <a:xfrm>
            <a:off x="0" y="6477000"/>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solidFill>
                  <a:srgbClr val="FF0066"/>
                </a:solidFill>
                <a:latin typeface="Calibri" pitchFamily="34" charset="0"/>
              </a:rPr>
              <a:t>This document is copyrighted property of J.A. Brohart</a:t>
            </a:r>
          </a:p>
        </p:txBody>
      </p:sp>
      <p:grpSp>
        <p:nvGrpSpPr>
          <p:cNvPr id="9281" name="Group 73"/>
          <p:cNvGrpSpPr>
            <a:grpSpLocks/>
          </p:cNvGrpSpPr>
          <p:nvPr/>
        </p:nvGrpSpPr>
        <p:grpSpPr bwMode="auto">
          <a:xfrm>
            <a:off x="76200" y="533400"/>
            <a:ext cx="4876800" cy="6096000"/>
            <a:chOff x="48" y="336"/>
            <a:chExt cx="3072" cy="3840"/>
          </a:xfrm>
        </p:grpSpPr>
        <p:pic>
          <p:nvPicPr>
            <p:cNvPr id="9282" name="Picture 66" descr="Inspection Notice - December 1, 2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 y="336"/>
              <a:ext cx="3024" cy="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83" name="Rectangle 72"/>
            <p:cNvSpPr>
              <a:spLocks noChangeArrowheads="1"/>
            </p:cNvSpPr>
            <p:nvPr/>
          </p:nvSpPr>
          <p:spPr bwMode="auto">
            <a:xfrm>
              <a:off x="576" y="1165"/>
              <a:ext cx="2544" cy="899"/>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en-US" sz="1200" b="1">
                  <a:solidFill>
                    <a:srgbClr val="FF0066"/>
                  </a:solidFill>
                  <a:latin typeface="Calibri" pitchFamily="34" charset="0"/>
                </a:rPr>
                <a:t>Note:  CGS “proposed fix No. 2”, did not fall within Part 9 of the building code since wall height and wind were not taken into consideration as trusses were designed for “no wind” and, as such, defaulted to Part 4 and required the involvement of an engineer.   As such, “this proposed fix by CGS” violated even more sections of the OBC and/or Act and the Engineering Act of Ontario!</a:t>
              </a:r>
            </a:p>
          </p:txBody>
        </p:sp>
      </p:grpSp>
    </p:spTree>
    <p:extLst>
      <p:ext uri="{BB962C8B-B14F-4D97-AF65-F5344CB8AC3E}">
        <p14:creationId xmlns:p14="http://schemas.microsoft.com/office/powerpoint/2010/main" val="31558783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152400" y="152400"/>
            <a:ext cx="876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atin typeface="Calibri" pitchFamily="34" charset="0"/>
              </a:rPr>
              <a:t>CGS Council’s DUTY TO PROTECT THE PUBLIC!!!</a:t>
            </a:r>
            <a:endParaRPr lang="en-US">
              <a:solidFill>
                <a:srgbClr val="FF0066"/>
              </a:solidFill>
              <a:latin typeface="Calibri" pitchFamily="34" charset="0"/>
            </a:endParaRPr>
          </a:p>
        </p:txBody>
      </p:sp>
      <p:sp>
        <p:nvSpPr>
          <p:cNvPr id="10243" name="Rectangle 3"/>
          <p:cNvSpPr>
            <a:spLocks noChangeArrowheads="1"/>
          </p:cNvSpPr>
          <p:nvPr/>
        </p:nvSpPr>
        <p:spPr bwMode="auto">
          <a:xfrm>
            <a:off x="76200" y="5791200"/>
            <a:ext cx="89154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a:latin typeface="Calibri" pitchFamily="34" charset="0"/>
              </a:rPr>
              <a:t>Source: Ontario Municipal Act 2001, S.O. 2001, CHAPTER 25, Part VI, Practices and Procedures, Municipal Organization and Administration, Role of Council, Section 224.</a:t>
            </a:r>
          </a:p>
          <a:p>
            <a:r>
              <a:rPr lang="en-US" sz="1600">
                <a:latin typeface="Calibri" pitchFamily="34" charset="0"/>
                <a:hlinkClick r:id="rId2"/>
              </a:rPr>
              <a:t>http://www.e-laws.gov.on.ca/html/statutes/english/elaws_statutes_01m25_e.htm</a:t>
            </a:r>
            <a:r>
              <a:rPr lang="en-US" sz="1600">
                <a:latin typeface="Calibri" pitchFamily="34" charset="0"/>
              </a:rPr>
              <a:t> </a:t>
            </a:r>
          </a:p>
        </p:txBody>
      </p:sp>
      <p:grpSp>
        <p:nvGrpSpPr>
          <p:cNvPr id="10244" name="Group 25"/>
          <p:cNvGrpSpPr>
            <a:grpSpLocks/>
          </p:cNvGrpSpPr>
          <p:nvPr/>
        </p:nvGrpSpPr>
        <p:grpSpPr bwMode="auto">
          <a:xfrm>
            <a:off x="0" y="762000"/>
            <a:ext cx="9048750" cy="4648200"/>
            <a:chOff x="0" y="1143000"/>
            <a:chExt cx="9048750" cy="4648200"/>
          </a:xfrm>
        </p:grpSpPr>
        <p:pic>
          <p:nvPicPr>
            <p:cNvPr id="10245" name="Picture 4" descr="Municipal Act - Role of City Counc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3000"/>
              <a:ext cx="904875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46" name="Group 5"/>
            <p:cNvGrpSpPr>
              <a:grpSpLocks/>
            </p:cNvGrpSpPr>
            <p:nvPr/>
          </p:nvGrpSpPr>
          <p:grpSpPr bwMode="auto">
            <a:xfrm>
              <a:off x="762000" y="2743200"/>
              <a:ext cx="8229600" cy="2971800"/>
              <a:chOff x="480" y="1728"/>
              <a:chExt cx="5184" cy="1872"/>
            </a:xfrm>
          </p:grpSpPr>
          <p:sp>
            <p:nvSpPr>
              <p:cNvPr id="10255" name="Line 6"/>
              <p:cNvSpPr>
                <a:spLocks noChangeShapeType="1"/>
              </p:cNvSpPr>
              <p:nvPr/>
            </p:nvSpPr>
            <p:spPr bwMode="auto">
              <a:xfrm>
                <a:off x="576" y="1728"/>
                <a:ext cx="912"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6" name="Line 7"/>
              <p:cNvSpPr>
                <a:spLocks noChangeShapeType="1"/>
              </p:cNvSpPr>
              <p:nvPr/>
            </p:nvSpPr>
            <p:spPr bwMode="auto">
              <a:xfrm>
                <a:off x="528" y="1968"/>
                <a:ext cx="3408"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7" name="Line 8"/>
              <p:cNvSpPr>
                <a:spLocks noChangeShapeType="1"/>
              </p:cNvSpPr>
              <p:nvPr/>
            </p:nvSpPr>
            <p:spPr bwMode="auto">
              <a:xfrm>
                <a:off x="576" y="2976"/>
                <a:ext cx="4752"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8" name="Line 9"/>
              <p:cNvSpPr>
                <a:spLocks noChangeShapeType="1"/>
              </p:cNvSpPr>
              <p:nvPr/>
            </p:nvSpPr>
            <p:spPr bwMode="auto">
              <a:xfrm>
                <a:off x="528" y="3120"/>
                <a:ext cx="1296"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9" name="Line 10"/>
              <p:cNvSpPr>
                <a:spLocks noChangeShapeType="1"/>
              </p:cNvSpPr>
              <p:nvPr/>
            </p:nvSpPr>
            <p:spPr bwMode="auto">
              <a:xfrm>
                <a:off x="480" y="3552"/>
                <a:ext cx="4368"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0" name="Line 11"/>
              <p:cNvSpPr>
                <a:spLocks noChangeShapeType="1"/>
              </p:cNvSpPr>
              <p:nvPr/>
            </p:nvSpPr>
            <p:spPr bwMode="auto">
              <a:xfrm>
                <a:off x="480" y="3600"/>
                <a:ext cx="4368"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1" name="Line 12"/>
              <p:cNvSpPr>
                <a:spLocks noChangeShapeType="1"/>
              </p:cNvSpPr>
              <p:nvPr/>
            </p:nvSpPr>
            <p:spPr bwMode="auto">
              <a:xfrm>
                <a:off x="528" y="2160"/>
                <a:ext cx="2736"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2" name="Line 13"/>
              <p:cNvSpPr>
                <a:spLocks noChangeShapeType="1"/>
              </p:cNvSpPr>
              <p:nvPr/>
            </p:nvSpPr>
            <p:spPr bwMode="auto">
              <a:xfrm>
                <a:off x="2160" y="2016"/>
                <a:ext cx="1008" cy="0"/>
              </a:xfrm>
              <a:prstGeom prst="line">
                <a:avLst/>
              </a:prstGeom>
              <a:noFill/>
              <a:ln w="635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3" name="Line 14"/>
              <p:cNvSpPr>
                <a:spLocks noChangeShapeType="1"/>
              </p:cNvSpPr>
              <p:nvPr/>
            </p:nvSpPr>
            <p:spPr bwMode="auto">
              <a:xfrm>
                <a:off x="528" y="2592"/>
                <a:ext cx="2496"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4" name="Line 15"/>
              <p:cNvSpPr>
                <a:spLocks noChangeShapeType="1"/>
              </p:cNvSpPr>
              <p:nvPr/>
            </p:nvSpPr>
            <p:spPr bwMode="auto">
              <a:xfrm>
                <a:off x="5184" y="2592"/>
                <a:ext cx="48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5" name="Line 16"/>
              <p:cNvSpPr>
                <a:spLocks noChangeShapeType="1"/>
              </p:cNvSpPr>
              <p:nvPr/>
            </p:nvSpPr>
            <p:spPr bwMode="auto">
              <a:xfrm>
                <a:off x="528" y="2736"/>
                <a:ext cx="1536"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66" name="Line 17"/>
              <p:cNvSpPr>
                <a:spLocks noChangeShapeType="1"/>
              </p:cNvSpPr>
              <p:nvPr/>
            </p:nvSpPr>
            <p:spPr bwMode="auto">
              <a:xfrm>
                <a:off x="528" y="3360"/>
                <a:ext cx="2304"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247" name="Group 28"/>
            <p:cNvGrpSpPr>
              <a:grpSpLocks/>
            </p:cNvGrpSpPr>
            <p:nvPr/>
          </p:nvGrpSpPr>
          <p:grpSpPr bwMode="auto">
            <a:xfrm>
              <a:off x="228600" y="2514600"/>
              <a:ext cx="304800" cy="3124200"/>
              <a:chOff x="144" y="1584"/>
              <a:chExt cx="192" cy="1968"/>
            </a:xfrm>
          </p:grpSpPr>
          <p:sp>
            <p:nvSpPr>
              <p:cNvPr id="10248" name="Line 20"/>
              <p:cNvSpPr>
                <a:spLocks noChangeShapeType="1"/>
              </p:cNvSpPr>
              <p:nvPr/>
            </p:nvSpPr>
            <p:spPr bwMode="auto">
              <a:xfrm>
                <a:off x="144" y="1584"/>
                <a:ext cx="0" cy="1968"/>
              </a:xfrm>
              <a:prstGeom prst="line">
                <a:avLst/>
              </a:prstGeom>
              <a:noFill/>
              <a:ln w="635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9" name="Line 21"/>
              <p:cNvSpPr>
                <a:spLocks noChangeShapeType="1"/>
              </p:cNvSpPr>
              <p:nvPr/>
            </p:nvSpPr>
            <p:spPr bwMode="auto">
              <a:xfrm>
                <a:off x="144" y="2544"/>
                <a:ext cx="192" cy="0"/>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50" name="Line 22"/>
              <p:cNvSpPr>
                <a:spLocks noChangeShapeType="1"/>
              </p:cNvSpPr>
              <p:nvPr/>
            </p:nvSpPr>
            <p:spPr bwMode="auto">
              <a:xfrm>
                <a:off x="144" y="2880"/>
                <a:ext cx="192" cy="0"/>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51" name="Line 23"/>
              <p:cNvSpPr>
                <a:spLocks noChangeShapeType="1"/>
              </p:cNvSpPr>
              <p:nvPr/>
            </p:nvSpPr>
            <p:spPr bwMode="auto">
              <a:xfrm>
                <a:off x="144" y="3504"/>
                <a:ext cx="192" cy="0"/>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52" name="Line 24"/>
              <p:cNvSpPr>
                <a:spLocks noChangeShapeType="1"/>
              </p:cNvSpPr>
              <p:nvPr/>
            </p:nvSpPr>
            <p:spPr bwMode="auto">
              <a:xfrm>
                <a:off x="144" y="1920"/>
                <a:ext cx="192" cy="0"/>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53" name="Line 25"/>
              <p:cNvSpPr>
                <a:spLocks noChangeShapeType="1"/>
              </p:cNvSpPr>
              <p:nvPr/>
            </p:nvSpPr>
            <p:spPr bwMode="auto">
              <a:xfrm>
                <a:off x="144" y="2112"/>
                <a:ext cx="192" cy="0"/>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54" name="Line 26"/>
              <p:cNvSpPr>
                <a:spLocks noChangeShapeType="1"/>
              </p:cNvSpPr>
              <p:nvPr/>
            </p:nvSpPr>
            <p:spPr bwMode="auto">
              <a:xfrm>
                <a:off x="144" y="3264"/>
                <a:ext cx="192" cy="0"/>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spTree>
    <p:extLst>
      <p:ext uri="{BB962C8B-B14F-4D97-AF65-F5344CB8AC3E}">
        <p14:creationId xmlns:p14="http://schemas.microsoft.com/office/powerpoint/2010/main" val="17183933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6"/>
          <p:cNvSpPr>
            <a:spLocks noChangeArrowheads="1"/>
          </p:cNvSpPr>
          <p:nvPr/>
        </p:nvSpPr>
        <p:spPr bwMode="auto">
          <a:xfrm>
            <a:off x="152400" y="228600"/>
            <a:ext cx="8839200"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400" b="1" dirty="0">
                <a:solidFill>
                  <a:srgbClr val="FFFF00"/>
                </a:solidFill>
                <a:latin typeface="Times New Roman" pitchFamily="18" charset="0"/>
                <a:cs typeface="Times New Roman" pitchFamily="18" charset="0"/>
              </a:rPr>
              <a:t>Note that the documentation sent to “the top echelon” constituted well over 1,000+ pages in </a:t>
            </a:r>
            <a:r>
              <a:rPr lang="en-US" sz="2400" b="1" dirty="0" err="1">
                <a:solidFill>
                  <a:srgbClr val="FFFF00"/>
                </a:solidFill>
                <a:latin typeface="Times New Roman" pitchFamily="18" charset="0"/>
                <a:cs typeface="Times New Roman" pitchFamily="18" charset="0"/>
              </a:rPr>
              <a:t>Powerpoint</a:t>
            </a:r>
            <a:r>
              <a:rPr lang="en-US" sz="2400" b="1" dirty="0">
                <a:solidFill>
                  <a:srgbClr val="FFFF00"/>
                </a:solidFill>
                <a:latin typeface="Times New Roman" pitchFamily="18" charset="0"/>
                <a:cs typeface="Times New Roman" pitchFamily="18" charset="0"/>
              </a:rPr>
              <a:t> along with other supporting documentation… </a:t>
            </a:r>
          </a:p>
          <a:p>
            <a:pPr algn="ctr"/>
            <a:endParaRPr lang="en-US" sz="2400" b="1" dirty="0">
              <a:solidFill>
                <a:srgbClr val="FFFF00"/>
              </a:solidFill>
              <a:latin typeface="Times New Roman" pitchFamily="18" charset="0"/>
              <a:cs typeface="Times New Roman" pitchFamily="18" charset="0"/>
            </a:endParaRPr>
          </a:p>
          <a:p>
            <a:pPr algn="ctr"/>
            <a:r>
              <a:rPr lang="en-US" sz="2400" b="1" dirty="0">
                <a:solidFill>
                  <a:srgbClr val="FFFF00"/>
                </a:solidFill>
                <a:latin typeface="Times New Roman" pitchFamily="18" charset="0"/>
                <a:cs typeface="Times New Roman" pitchFamily="18" charset="0"/>
              </a:rPr>
              <a:t>The documentation on this scandal is extensive… </a:t>
            </a:r>
          </a:p>
          <a:p>
            <a:pPr algn="ctr"/>
            <a:r>
              <a:rPr lang="en-US" sz="2400" b="1" dirty="0">
                <a:solidFill>
                  <a:srgbClr val="FFFF00"/>
                </a:solidFill>
                <a:latin typeface="Times New Roman" pitchFamily="18" charset="0"/>
                <a:cs typeface="Times New Roman" pitchFamily="18" charset="0"/>
              </a:rPr>
              <a:t>and the paper trail spans at least 6 years back… </a:t>
            </a:r>
          </a:p>
          <a:p>
            <a:pPr algn="ctr"/>
            <a:r>
              <a:rPr lang="en-US" sz="2400" b="1" dirty="0">
                <a:solidFill>
                  <a:srgbClr val="FFFF00"/>
                </a:solidFill>
                <a:latin typeface="Times New Roman" pitchFamily="18" charset="0"/>
                <a:cs typeface="Times New Roman" pitchFamily="18" charset="0"/>
              </a:rPr>
              <a:t>that we KNOW of… showing enforcement bodies, etc. KNEW of a problem YEARS ago and did, in our opinion, virtually nothing to stop it</a:t>
            </a:r>
            <a:r>
              <a:rPr lang="en-US" sz="2400" b="1" dirty="0" smtClean="0">
                <a:solidFill>
                  <a:srgbClr val="FFFF00"/>
                </a:solidFill>
                <a:latin typeface="Times New Roman" pitchFamily="18" charset="0"/>
                <a:cs typeface="Times New Roman" pitchFamily="18" charset="0"/>
              </a:rPr>
              <a:t>!!!</a:t>
            </a:r>
          </a:p>
          <a:p>
            <a:pPr algn="ctr"/>
            <a:endParaRPr lang="en-US" sz="2400" b="1" dirty="0">
              <a:solidFill>
                <a:srgbClr val="FFFF00"/>
              </a:solidFill>
              <a:latin typeface="Times New Roman" pitchFamily="18" charset="0"/>
              <a:cs typeface="Times New Roman" pitchFamily="18" charset="0"/>
            </a:endParaRPr>
          </a:p>
          <a:p>
            <a:pPr algn="ctr"/>
            <a:r>
              <a:rPr lang="en-US" sz="2400" b="1" dirty="0" smtClean="0">
                <a:solidFill>
                  <a:srgbClr val="FFFF00"/>
                </a:solidFill>
                <a:latin typeface="Times New Roman" pitchFamily="18" charset="0"/>
                <a:cs typeface="Times New Roman" pitchFamily="18" charset="0"/>
              </a:rPr>
              <a:t>When would enforcement bodies and the police finally do their job in these matters of public safety? </a:t>
            </a:r>
          </a:p>
          <a:p>
            <a:pPr algn="ctr"/>
            <a:endParaRPr lang="en-US" sz="2400" b="1" dirty="0">
              <a:solidFill>
                <a:srgbClr val="FFFF00"/>
              </a:solidFill>
              <a:latin typeface="Times New Roman" pitchFamily="18" charset="0"/>
              <a:cs typeface="Times New Roman" pitchFamily="18" charset="0"/>
            </a:endParaRPr>
          </a:p>
          <a:p>
            <a:pPr algn="ctr"/>
            <a:r>
              <a:rPr lang="en-US" sz="2400" b="1" dirty="0" smtClean="0">
                <a:solidFill>
                  <a:srgbClr val="FFFF00"/>
                </a:solidFill>
                <a:latin typeface="Times New Roman" pitchFamily="18" charset="0"/>
                <a:cs typeface="Times New Roman" pitchFamily="18" charset="0"/>
              </a:rPr>
              <a:t>Were you waiting for a collapse much bigger and deadlier than the Elliot Lake Mall collapse?   The collapse of a community hall?  A church?   A school?   What was it going to take???</a:t>
            </a:r>
            <a:endParaRPr lang="en-US" sz="2400" b="1"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15420480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6"/>
          <p:cNvSpPr>
            <a:spLocks noChangeArrowheads="1"/>
          </p:cNvSpPr>
          <p:nvPr/>
        </p:nvSpPr>
        <p:spPr bwMode="auto">
          <a:xfrm>
            <a:off x="152400" y="799267"/>
            <a:ext cx="8839200" cy="560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600" b="1" dirty="0">
                <a:solidFill>
                  <a:srgbClr val="FFFF00"/>
                </a:solidFill>
                <a:latin typeface="Times New Roman" pitchFamily="18" charset="0"/>
                <a:cs typeface="Times New Roman" pitchFamily="18" charset="0"/>
              </a:rPr>
              <a:t>Our family was limited to “Small Claims Court” even though this had now cost us well over 100,000.00 in extra expenses… but… given “the scope of the problem” and “the players”… no law firm would touch this one until it went public and class action… and so… our rights continued to be trampled upon as all we were given were “Not My Job” letters from a whole lot of folks with a whole lot at stake!</a:t>
            </a:r>
          </a:p>
          <a:p>
            <a:pPr algn="ctr"/>
            <a:endParaRPr lang="en-US" sz="1600" b="1" dirty="0">
              <a:solidFill>
                <a:srgbClr val="FFFF00"/>
              </a:solidFill>
              <a:latin typeface="Times New Roman" pitchFamily="18" charset="0"/>
              <a:cs typeface="Times New Roman" pitchFamily="18" charset="0"/>
            </a:endParaRPr>
          </a:p>
          <a:p>
            <a:pPr algn="ctr"/>
            <a:r>
              <a:rPr lang="en-US" sz="1600" b="1" dirty="0">
                <a:solidFill>
                  <a:srgbClr val="FFFF00"/>
                </a:solidFill>
                <a:latin typeface="Times New Roman" pitchFamily="18" charset="0"/>
                <a:cs typeface="Times New Roman" pitchFamily="18" charset="0"/>
              </a:rPr>
              <a:t>Was it any wonder that our designer went from “small law firm in Sudbury” to Global Law Firm in Toronto on the VERY day that I gave former Minister of Municipal Affairs and Housing and former deputy mayor of Sudbury, Rick </a:t>
            </a:r>
            <a:r>
              <a:rPr lang="en-US" sz="1600" b="1" dirty="0" err="1">
                <a:solidFill>
                  <a:srgbClr val="FFFF00"/>
                </a:solidFill>
                <a:latin typeface="Times New Roman" pitchFamily="18" charset="0"/>
                <a:cs typeface="Times New Roman" pitchFamily="18" charset="0"/>
              </a:rPr>
              <a:t>Bartolucci</a:t>
            </a:r>
            <a:r>
              <a:rPr lang="en-US" sz="1600" b="1" dirty="0">
                <a:solidFill>
                  <a:srgbClr val="FFFF00"/>
                </a:solidFill>
                <a:latin typeface="Times New Roman" pitchFamily="18" charset="0"/>
                <a:cs typeface="Times New Roman" pitchFamily="18" charset="0"/>
              </a:rPr>
              <a:t>, a summons to appear in court and on the VERY day that I also left a summons for a City of Greater Sudbury Building Services employee (our “non-engineer”) to appear in court!!!</a:t>
            </a:r>
          </a:p>
          <a:p>
            <a:pPr algn="ctr"/>
            <a:endParaRPr lang="en-US" sz="1600" b="1" dirty="0">
              <a:solidFill>
                <a:srgbClr val="FFFF00"/>
              </a:solidFill>
              <a:latin typeface="Times New Roman" pitchFamily="18" charset="0"/>
              <a:cs typeface="Times New Roman" pitchFamily="18" charset="0"/>
            </a:endParaRPr>
          </a:p>
          <a:p>
            <a:pPr algn="ctr"/>
            <a:r>
              <a:rPr lang="en-US" sz="1600" b="1" dirty="0">
                <a:solidFill>
                  <a:srgbClr val="FFFF00"/>
                </a:solidFill>
                <a:latin typeface="Times New Roman" pitchFamily="18" charset="0"/>
                <a:cs typeface="Times New Roman" pitchFamily="18" charset="0"/>
              </a:rPr>
              <a:t>Amazing… A GLOBAL LAW FIRM in small claims court… </a:t>
            </a:r>
            <a:endParaRPr lang="en-US" sz="1600" b="1" dirty="0" smtClean="0">
              <a:solidFill>
                <a:srgbClr val="FFFF00"/>
              </a:solidFill>
              <a:latin typeface="Times New Roman" pitchFamily="18" charset="0"/>
              <a:cs typeface="Times New Roman" pitchFamily="18" charset="0"/>
            </a:endParaRPr>
          </a:p>
          <a:p>
            <a:pPr algn="ctr"/>
            <a:endParaRPr lang="en-US" sz="1600" b="1" dirty="0">
              <a:solidFill>
                <a:srgbClr val="FFFF00"/>
              </a:solidFill>
              <a:latin typeface="Times New Roman" pitchFamily="18" charset="0"/>
              <a:cs typeface="Times New Roman" pitchFamily="18" charset="0"/>
            </a:endParaRPr>
          </a:p>
          <a:p>
            <a:pPr algn="ctr"/>
            <a:r>
              <a:rPr lang="en-US" sz="1600" b="1" dirty="0" smtClean="0">
                <a:solidFill>
                  <a:srgbClr val="FFFF00"/>
                </a:solidFill>
                <a:latin typeface="Times New Roman" pitchFamily="18" charset="0"/>
                <a:cs typeface="Times New Roman" pitchFamily="18" charset="0"/>
              </a:rPr>
              <a:t>In my opinion, the time had certainly come for a criminal investigation into matters of breach of public trust… especially given these issues had been given to the Ontario Provincial Police (OPP)…  YEARS AGO…  When the </a:t>
            </a:r>
            <a:r>
              <a:rPr lang="en-US" sz="1600" b="1" dirty="0" err="1" smtClean="0">
                <a:solidFill>
                  <a:srgbClr val="FFFF00"/>
                </a:solidFill>
                <a:latin typeface="Times New Roman" pitchFamily="18" charset="0"/>
                <a:cs typeface="Times New Roman" pitchFamily="18" charset="0"/>
              </a:rPr>
              <a:t>the</a:t>
            </a:r>
            <a:r>
              <a:rPr lang="en-US" sz="1600" b="1" dirty="0" smtClean="0">
                <a:solidFill>
                  <a:srgbClr val="FFFF00"/>
                </a:solidFill>
                <a:latin typeface="Times New Roman" pitchFamily="18" charset="0"/>
                <a:cs typeface="Times New Roman" pitchFamily="18" charset="0"/>
              </a:rPr>
              <a:t> OPP responded “in our opinion” this is “civil”, I had responded, “breach of public trust is criminal”.   I asked that they return the memory stick I had provided them via </a:t>
            </a:r>
            <a:r>
              <a:rPr lang="en-US" sz="1600" b="1" dirty="0" err="1" smtClean="0">
                <a:solidFill>
                  <a:srgbClr val="FFFF00"/>
                </a:solidFill>
                <a:latin typeface="Times New Roman" pitchFamily="18" charset="0"/>
                <a:cs typeface="Times New Roman" pitchFamily="18" charset="0"/>
              </a:rPr>
              <a:t>trackable</a:t>
            </a:r>
            <a:r>
              <a:rPr lang="en-US" sz="1600" b="1" dirty="0" smtClean="0">
                <a:solidFill>
                  <a:srgbClr val="FFFF00"/>
                </a:solidFill>
                <a:latin typeface="Times New Roman" pitchFamily="18" charset="0"/>
                <a:cs typeface="Times New Roman" pitchFamily="18" charset="0"/>
              </a:rPr>
              <a:t> mail…</a:t>
            </a:r>
          </a:p>
          <a:p>
            <a:pPr algn="ctr"/>
            <a:endParaRPr lang="en-US" b="1" u="sng" dirty="0" smtClean="0">
              <a:solidFill>
                <a:srgbClr val="FF0000"/>
              </a:solidFill>
              <a:latin typeface="Times New Roman" pitchFamily="18" charset="0"/>
              <a:cs typeface="Times New Roman" pitchFamily="18" charset="0"/>
            </a:endParaRPr>
          </a:p>
          <a:p>
            <a:pPr algn="ctr"/>
            <a:r>
              <a:rPr lang="en-US" b="1" u="sng" dirty="0" smtClean="0">
                <a:solidFill>
                  <a:srgbClr val="FF0000"/>
                </a:solidFill>
                <a:latin typeface="Times New Roman" pitchFamily="18" charset="0"/>
                <a:cs typeface="Times New Roman" pitchFamily="18" charset="0"/>
              </a:rPr>
              <a:t> I STILL HAVE THAT ENVELOPE… UNOPENED… PROOF POSITIVE OF WHAT THE POLICE HAD BEEN GIVEN TO INVESTIGATE AS A CRIMINAL MATTER!!!</a:t>
            </a:r>
          </a:p>
        </p:txBody>
      </p:sp>
      <p:sp>
        <p:nvSpPr>
          <p:cNvPr id="2" name="Rectangle 1"/>
          <p:cNvSpPr/>
          <p:nvPr/>
        </p:nvSpPr>
        <p:spPr>
          <a:xfrm>
            <a:off x="152400" y="76200"/>
            <a:ext cx="8839199" cy="369332"/>
          </a:xfrm>
          <a:prstGeom prst="rect">
            <a:avLst/>
          </a:prstGeom>
        </p:spPr>
        <p:txBody>
          <a:bodyPr wrap="square">
            <a:spAutoFit/>
          </a:bodyPr>
          <a:lstStyle/>
          <a:p>
            <a:pPr algn="ctr"/>
            <a:r>
              <a:rPr lang="en-US" b="1" u="sng" dirty="0" smtClean="0">
                <a:solidFill>
                  <a:srgbClr val="FF0000"/>
                </a:solidFill>
                <a:latin typeface="Times New Roman" pitchFamily="18" charset="0"/>
                <a:cs typeface="Times New Roman" pitchFamily="18" charset="0"/>
              </a:rPr>
              <a:t>PROOF POSITIVE… </a:t>
            </a:r>
            <a:endParaRPr lang="en-US" dirty="0"/>
          </a:p>
        </p:txBody>
      </p:sp>
    </p:spTree>
    <p:extLst>
      <p:ext uri="{BB962C8B-B14F-4D97-AF65-F5344CB8AC3E}">
        <p14:creationId xmlns:p14="http://schemas.microsoft.com/office/powerpoint/2010/main" val="35849035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0" y="311150"/>
            <a:ext cx="914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fr-FR">
              <a:latin typeface="Calibri" pitchFamily="34" charset="0"/>
            </a:endParaRPr>
          </a:p>
        </p:txBody>
      </p:sp>
      <p:sp>
        <p:nvSpPr>
          <p:cNvPr id="3" name="Rectangle 2"/>
          <p:cNvSpPr/>
          <p:nvPr/>
        </p:nvSpPr>
        <p:spPr>
          <a:xfrm>
            <a:off x="152400" y="76200"/>
            <a:ext cx="8839199" cy="369332"/>
          </a:xfrm>
          <a:prstGeom prst="rect">
            <a:avLst/>
          </a:prstGeom>
        </p:spPr>
        <p:txBody>
          <a:bodyPr wrap="square">
            <a:spAutoFit/>
          </a:bodyPr>
          <a:lstStyle/>
          <a:p>
            <a:pPr algn="ctr"/>
            <a:r>
              <a:rPr lang="en-US" b="1" u="sng" dirty="0" smtClean="0">
                <a:solidFill>
                  <a:srgbClr val="FF0000"/>
                </a:solidFill>
                <a:latin typeface="Times New Roman" pitchFamily="18" charset="0"/>
                <a:cs typeface="Times New Roman" pitchFamily="18" charset="0"/>
              </a:rPr>
              <a:t>PROOF POSITIVE… </a:t>
            </a:r>
            <a:endParaRPr lang="en-US" dirty="0"/>
          </a:p>
        </p:txBody>
      </p:sp>
      <p:sp>
        <p:nvSpPr>
          <p:cNvPr id="2" name="TextBox 1"/>
          <p:cNvSpPr txBox="1"/>
          <p:nvPr/>
        </p:nvSpPr>
        <p:spPr>
          <a:xfrm>
            <a:off x="152401" y="762000"/>
            <a:ext cx="8839198" cy="3139321"/>
          </a:xfrm>
          <a:prstGeom prst="rect">
            <a:avLst/>
          </a:prstGeom>
          <a:noFill/>
        </p:spPr>
        <p:txBody>
          <a:bodyPr wrap="square" rtlCol="0">
            <a:spAutoFit/>
          </a:bodyPr>
          <a:lstStyle/>
          <a:p>
            <a:r>
              <a:rPr lang="en-US" b="1" dirty="0" smtClean="0">
                <a:solidFill>
                  <a:schemeClr val="accent6"/>
                </a:solidFill>
              </a:rPr>
              <a:t>When I gave my files to the municipal police at the City of Greater Sudbury, the Chief of Police chose to “move on”!!!  </a:t>
            </a:r>
          </a:p>
          <a:p>
            <a:endParaRPr lang="en-US" b="1" dirty="0">
              <a:solidFill>
                <a:schemeClr val="accent6"/>
              </a:solidFill>
            </a:endParaRPr>
          </a:p>
          <a:p>
            <a:r>
              <a:rPr lang="en-US" b="1" dirty="0" smtClean="0">
                <a:solidFill>
                  <a:schemeClr val="accent6"/>
                </a:solidFill>
              </a:rPr>
              <a:t>I had provided my files to him MONTHS before my “kangaroo court trial”!!!</a:t>
            </a:r>
          </a:p>
          <a:p>
            <a:endParaRPr lang="en-US" b="1" dirty="0">
              <a:solidFill>
                <a:schemeClr val="accent6"/>
              </a:solidFill>
            </a:endParaRPr>
          </a:p>
          <a:p>
            <a:r>
              <a:rPr lang="en-US" b="1" dirty="0" smtClean="0">
                <a:solidFill>
                  <a:schemeClr val="accent6"/>
                </a:solidFill>
              </a:rPr>
              <a:t>The City of Greater Sudbury Police  was the “jurisdiction” where, according to the OPP, an investigation would have to begin if one was necessary.</a:t>
            </a:r>
          </a:p>
          <a:p>
            <a:endParaRPr lang="en-US" b="1" dirty="0">
              <a:solidFill>
                <a:schemeClr val="accent6"/>
              </a:solidFill>
            </a:endParaRPr>
          </a:p>
          <a:p>
            <a:r>
              <a:rPr lang="en-US" b="1" dirty="0" smtClean="0">
                <a:solidFill>
                  <a:schemeClr val="accent6"/>
                </a:solidFill>
              </a:rPr>
              <a:t>I had provided the City of Greater Sudbury thousands of pages via email… and received NO RESPONSE whatsoever from Police Chief </a:t>
            </a:r>
            <a:r>
              <a:rPr lang="en-US" b="1" dirty="0" err="1" smtClean="0">
                <a:solidFill>
                  <a:schemeClr val="accent6"/>
                </a:solidFill>
              </a:rPr>
              <a:t>Elsner</a:t>
            </a:r>
            <a:r>
              <a:rPr lang="en-US" b="1" dirty="0" smtClean="0">
                <a:solidFill>
                  <a:schemeClr val="accent6"/>
                </a:solidFill>
              </a:rPr>
              <a:t>… who decided to “move on”… but… my issues had absolutely been documented with him and I had proof of that!</a:t>
            </a:r>
            <a:endParaRPr lang="en-US" b="1" dirty="0">
              <a:solidFill>
                <a:schemeClr val="accent6"/>
              </a:solidFill>
            </a:endParaRPr>
          </a:p>
        </p:txBody>
      </p:sp>
    </p:spTree>
    <p:extLst>
      <p:ext uri="{BB962C8B-B14F-4D97-AF65-F5344CB8AC3E}">
        <p14:creationId xmlns:p14="http://schemas.microsoft.com/office/powerpoint/2010/main" val="1725363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p:cNvSpPr txBox="1">
            <a:spLocks noChangeArrowheads="1"/>
          </p:cNvSpPr>
          <p:nvPr/>
        </p:nvSpPr>
        <p:spPr bwMode="auto">
          <a:xfrm>
            <a:off x="0" y="152400"/>
            <a:ext cx="9144000" cy="5786199"/>
          </a:xfrm>
          <a:prstGeom prst="rect">
            <a:avLst/>
          </a:prstGeom>
          <a:noFill/>
          <a:ln w="9525">
            <a:noFill/>
            <a:miter lim="800000"/>
            <a:headEnd/>
            <a:tailEnd/>
          </a:ln>
        </p:spPr>
        <p:txBody>
          <a:bodyPr>
            <a:spAutoFit/>
          </a:bodyPr>
          <a:lstStyle/>
          <a:p>
            <a:pPr algn="ctr">
              <a:defRPr/>
            </a:pPr>
            <a:r>
              <a:rPr lang="en-US" b="1" dirty="0">
                <a:solidFill>
                  <a:srgbClr val="FFFF00"/>
                </a:solidFill>
              </a:rPr>
              <a:t>This presentation has been compiled to document relevant facts, and/or convey events and/or opinions as we experienced them and/or developed them over time as a result of everything we have been put through by various </a:t>
            </a:r>
            <a:r>
              <a:rPr lang="en-US" b="1" dirty="0" smtClean="0">
                <a:solidFill>
                  <a:srgbClr val="FFFF00"/>
                </a:solidFill>
              </a:rPr>
              <a:t>GOVERNMENT AND ENFORCEMENT parties </a:t>
            </a:r>
            <a:r>
              <a:rPr lang="en-US" b="1" dirty="0">
                <a:solidFill>
                  <a:srgbClr val="FFFF00"/>
                </a:solidFill>
              </a:rPr>
              <a:t>as we came to uncover what was in our opinion the breaking of laws by </a:t>
            </a:r>
            <a:r>
              <a:rPr lang="en-US" b="1" dirty="0" smtClean="0">
                <a:solidFill>
                  <a:srgbClr val="FFFF00"/>
                </a:solidFill>
              </a:rPr>
              <a:t>many. </a:t>
            </a:r>
            <a:endParaRPr lang="en-US" b="1" dirty="0">
              <a:solidFill>
                <a:srgbClr val="FFFF00"/>
              </a:solidFill>
            </a:endParaRPr>
          </a:p>
          <a:p>
            <a:pPr algn="ctr">
              <a:defRPr/>
            </a:pPr>
            <a:endParaRPr lang="en-US" b="1" dirty="0">
              <a:solidFill>
                <a:srgbClr val="FFFF00"/>
              </a:solidFill>
            </a:endParaRPr>
          </a:p>
          <a:p>
            <a:pPr algn="ctr">
              <a:defRPr/>
            </a:pPr>
            <a:r>
              <a:rPr lang="en-US" b="1" dirty="0">
                <a:solidFill>
                  <a:srgbClr val="FFFF00"/>
                </a:solidFill>
              </a:rPr>
              <a:t>Until proven in a court of law, all materials and references in this document pertaining to “violations” are to be considered “alleged” violations as these individuals have yet to be proven/found guilty in a court of law.   </a:t>
            </a:r>
            <a:r>
              <a:rPr lang="en-US" b="1" dirty="0">
                <a:solidFill>
                  <a:srgbClr val="FFFF00"/>
                </a:solidFill>
              </a:rPr>
              <a:t>The intent of this document is to bring to light matters of </a:t>
            </a:r>
            <a:r>
              <a:rPr lang="en-US" b="1" dirty="0" smtClean="0">
                <a:solidFill>
                  <a:srgbClr val="FFFF00"/>
                </a:solidFill>
              </a:rPr>
              <a:t>accountability </a:t>
            </a:r>
            <a:r>
              <a:rPr lang="en-US" b="1" dirty="0">
                <a:solidFill>
                  <a:srgbClr val="FFFF00"/>
                </a:solidFill>
              </a:rPr>
              <a:t>that, in our opinion, must be addressed.</a:t>
            </a:r>
          </a:p>
          <a:p>
            <a:pPr algn="ctr">
              <a:defRPr/>
            </a:pPr>
            <a:endParaRPr lang="en-US" b="1" dirty="0">
              <a:solidFill>
                <a:srgbClr val="FFFF00"/>
              </a:solidFill>
            </a:endParaRPr>
          </a:p>
          <a:p>
            <a:pPr algn="ctr">
              <a:defRPr/>
            </a:pPr>
            <a:r>
              <a:rPr lang="en-US" b="1" dirty="0">
                <a:solidFill>
                  <a:srgbClr val="FFFF00"/>
                </a:solidFill>
              </a:rPr>
              <a:t>This document is protected by COPYRIGHT and PRIVACY laws.   </a:t>
            </a:r>
          </a:p>
          <a:p>
            <a:pPr algn="ctr">
              <a:defRPr/>
            </a:pPr>
            <a:r>
              <a:rPr lang="en-US" b="1" dirty="0">
                <a:solidFill>
                  <a:srgbClr val="FFFF00"/>
                </a:solidFill>
              </a:rPr>
              <a:t>No person has the right to reproduce and/or distribute this document– in part or in full – in any way (i.e., in print, electronically, or otherwise) without </a:t>
            </a:r>
            <a:r>
              <a:rPr lang="en-US" b="1" dirty="0" smtClean="0">
                <a:solidFill>
                  <a:srgbClr val="FFFF00"/>
                </a:solidFill>
              </a:rPr>
              <a:t>the </a:t>
            </a:r>
            <a:r>
              <a:rPr lang="en-US" b="1" dirty="0">
                <a:solidFill>
                  <a:srgbClr val="FFFF00"/>
                </a:solidFill>
              </a:rPr>
              <a:t>prior WRITTEN authorization </a:t>
            </a:r>
            <a:r>
              <a:rPr lang="en-US" b="1" dirty="0" smtClean="0">
                <a:solidFill>
                  <a:srgbClr val="FFFF00"/>
                </a:solidFill>
              </a:rPr>
              <a:t>of Jeanne </a:t>
            </a:r>
            <a:r>
              <a:rPr lang="en-US" b="1" dirty="0">
                <a:solidFill>
                  <a:srgbClr val="FFFF00"/>
                </a:solidFill>
              </a:rPr>
              <a:t>A</a:t>
            </a:r>
            <a:r>
              <a:rPr lang="en-US" b="1" dirty="0" smtClean="0">
                <a:solidFill>
                  <a:srgbClr val="FFFF00"/>
                </a:solidFill>
              </a:rPr>
              <a:t>. </a:t>
            </a:r>
            <a:r>
              <a:rPr lang="en-US" b="1" dirty="0" err="1" smtClean="0">
                <a:solidFill>
                  <a:srgbClr val="FFFF00"/>
                </a:solidFill>
              </a:rPr>
              <a:t>Robitaille-Brohart</a:t>
            </a:r>
            <a:endParaRPr lang="en-US" b="1" dirty="0" smtClean="0">
              <a:solidFill>
                <a:srgbClr val="FFFF00"/>
              </a:solidFill>
            </a:endParaRPr>
          </a:p>
          <a:p>
            <a:pPr algn="ctr">
              <a:defRPr/>
            </a:pPr>
            <a:endParaRPr lang="en-US" b="1" dirty="0">
              <a:solidFill>
                <a:srgbClr val="FFFF00"/>
              </a:solidFill>
            </a:endParaRPr>
          </a:p>
          <a:p>
            <a:pPr algn="ctr">
              <a:defRPr/>
            </a:pPr>
            <a:r>
              <a:rPr lang="en-US" b="1" dirty="0">
                <a:solidFill>
                  <a:srgbClr val="FFFF00"/>
                </a:solidFill>
              </a:rPr>
              <a:t>Note:  All emphasis as it relates to text style, underlining, arrows, special boxes, etc. </a:t>
            </a:r>
            <a:r>
              <a:rPr lang="en-US" b="1" dirty="0">
                <a:solidFill>
                  <a:srgbClr val="FFFF00"/>
                </a:solidFill>
              </a:rPr>
              <a:t>were added by </a:t>
            </a:r>
            <a:r>
              <a:rPr lang="en-US" b="1" dirty="0" smtClean="0">
                <a:solidFill>
                  <a:srgbClr val="FFFF00"/>
                </a:solidFill>
              </a:rPr>
              <a:t>the author of this presentation.</a:t>
            </a:r>
            <a:endParaRPr lang="en-US" b="1" dirty="0">
              <a:solidFill>
                <a:srgbClr val="FFFF00"/>
              </a:solidFill>
            </a:endParaRPr>
          </a:p>
          <a:p>
            <a:pPr algn="ctr">
              <a:defRPr/>
            </a:pPr>
            <a:endParaRPr lang="en-US" b="1" dirty="0">
              <a:solidFill>
                <a:srgbClr val="FFFF00"/>
              </a:solidFill>
            </a:endParaRPr>
          </a:p>
          <a:p>
            <a:pPr algn="ctr">
              <a:defRPr/>
            </a:pPr>
            <a:r>
              <a:rPr lang="en-US" b="1" dirty="0">
                <a:solidFill>
                  <a:srgbClr val="FFFF00"/>
                </a:solidFill>
              </a:rPr>
              <a:t>2009 - Present</a:t>
            </a:r>
          </a:p>
          <a:p>
            <a:pPr algn="ctr">
              <a:defRPr/>
            </a:pPr>
            <a:endParaRPr lang="en-US" sz="2000" dirty="0"/>
          </a:p>
        </p:txBody>
      </p:sp>
    </p:spTree>
    <p:extLst>
      <p:ext uri="{BB962C8B-B14F-4D97-AF65-F5344CB8AC3E}">
        <p14:creationId xmlns:p14="http://schemas.microsoft.com/office/powerpoint/2010/main" val="26325096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228600"/>
            <a:ext cx="9144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4800" b="1" dirty="0" smtClean="0">
                <a:solidFill>
                  <a:srgbClr val="FFFF00"/>
                </a:solidFill>
                <a:latin typeface="+mn-lt"/>
              </a:rPr>
              <a:t>SUBMITTED </a:t>
            </a:r>
            <a:r>
              <a:rPr lang="en-US" sz="4800" b="1" dirty="0">
                <a:solidFill>
                  <a:srgbClr val="FFFF00"/>
                </a:solidFill>
                <a:latin typeface="+mn-lt"/>
              </a:rPr>
              <a:t>WITHOUT </a:t>
            </a:r>
            <a:r>
              <a:rPr lang="en-US" sz="4800" b="1" dirty="0" smtClean="0">
                <a:solidFill>
                  <a:srgbClr val="FFFF00"/>
                </a:solidFill>
                <a:latin typeface="+mn-lt"/>
              </a:rPr>
              <a:t>PREJUDICE…</a:t>
            </a:r>
            <a:endParaRPr lang="en-US" sz="4800" b="1" dirty="0">
              <a:solidFill>
                <a:srgbClr val="FFFF00"/>
              </a:solidFill>
              <a:latin typeface="+mn-lt"/>
            </a:endParaRPr>
          </a:p>
          <a:p>
            <a:pPr algn="ctr" eaLnBrk="1" hangingPunct="1"/>
            <a:endParaRPr lang="en-US" sz="4800" b="1" dirty="0">
              <a:solidFill>
                <a:srgbClr val="FFFF00"/>
              </a:solidFill>
            </a:endParaRPr>
          </a:p>
        </p:txBody>
      </p:sp>
      <p:sp>
        <p:nvSpPr>
          <p:cNvPr id="3075" name="Rectangle 2"/>
          <p:cNvSpPr>
            <a:spLocks noChangeArrowheads="1"/>
          </p:cNvSpPr>
          <p:nvPr/>
        </p:nvSpPr>
        <p:spPr bwMode="auto">
          <a:xfrm>
            <a:off x="381000" y="2438400"/>
            <a:ext cx="876300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200" b="1" dirty="0">
                <a:solidFill>
                  <a:srgbClr val="FFFF00"/>
                </a:solidFill>
              </a:rPr>
              <a:t>ALL INFORMATION IN THIS FILE AS WELL AS IN ANY AND ALL DOCUMENTS PERTAINING TO THIS MATTER WHICH ARE ASSOCIATED WITH THESE ISSUES  AND/OR OUR INVESTIGATION OF THESE ISSUES ARE </a:t>
            </a:r>
          </a:p>
          <a:p>
            <a:pPr algn="ctr"/>
            <a:r>
              <a:rPr lang="en-US" sz="3200" b="1" dirty="0">
                <a:solidFill>
                  <a:srgbClr val="FFFF00"/>
                </a:solidFill>
              </a:rPr>
              <a:t> </a:t>
            </a:r>
          </a:p>
          <a:p>
            <a:pPr algn="ctr"/>
            <a:r>
              <a:rPr lang="en-US" sz="3600" b="1" dirty="0">
                <a:solidFill>
                  <a:srgbClr val="FFFF00"/>
                </a:solidFill>
              </a:rPr>
              <a:t>SUBMITTED WITHOUT PREJUDICE </a:t>
            </a:r>
            <a:endParaRPr lang="fr-CA" sz="3600" b="1" dirty="0">
              <a:solidFill>
                <a:srgbClr val="FFFF00"/>
              </a:solidFill>
            </a:endParaRPr>
          </a:p>
        </p:txBody>
      </p:sp>
    </p:spTree>
    <p:extLst>
      <p:ext uri="{BB962C8B-B14F-4D97-AF65-F5344CB8AC3E}">
        <p14:creationId xmlns:p14="http://schemas.microsoft.com/office/powerpoint/2010/main" val="41101437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152400" y="415290"/>
            <a:ext cx="8839200" cy="590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200" b="1" dirty="0">
                <a:solidFill>
                  <a:srgbClr val="FFFF00"/>
                </a:solidFill>
                <a:latin typeface="+mn-lt"/>
              </a:rPr>
              <a:t>ALL INFORMATION </a:t>
            </a:r>
          </a:p>
          <a:p>
            <a:pPr algn="ctr" eaLnBrk="1" hangingPunct="1"/>
            <a:r>
              <a:rPr lang="en-US" sz="3200" b="1" dirty="0">
                <a:solidFill>
                  <a:srgbClr val="FFFF00"/>
                </a:solidFill>
                <a:latin typeface="+mn-lt"/>
              </a:rPr>
              <a:t>SUBMITTED WITHOUT PREJUDICE </a:t>
            </a:r>
          </a:p>
          <a:p>
            <a:pPr algn="ctr" eaLnBrk="1" hangingPunct="1"/>
            <a:endParaRPr lang="en-US" sz="3200" b="1" dirty="0">
              <a:solidFill>
                <a:srgbClr val="FFFF00"/>
              </a:solidFill>
              <a:latin typeface="+mn-lt"/>
            </a:endParaRPr>
          </a:p>
          <a:p>
            <a:pPr algn="ctr" eaLnBrk="1" hangingPunct="1"/>
            <a:r>
              <a:rPr lang="en-US" sz="3200" b="1" dirty="0">
                <a:solidFill>
                  <a:srgbClr val="FFFF00"/>
                </a:solidFill>
                <a:latin typeface="+mn-lt"/>
              </a:rPr>
              <a:t>“Not My Job…”</a:t>
            </a:r>
          </a:p>
          <a:p>
            <a:pPr algn="ctr" eaLnBrk="1" hangingPunct="1"/>
            <a:endParaRPr lang="en-US" sz="3200" b="1" dirty="0">
              <a:solidFill>
                <a:srgbClr val="FFFF00"/>
              </a:solidFill>
              <a:latin typeface="+mn-lt"/>
            </a:endParaRPr>
          </a:p>
          <a:p>
            <a:pPr algn="ctr" eaLnBrk="1" hangingPunct="1"/>
            <a:r>
              <a:rPr lang="en-US" sz="2400" b="1" dirty="0" smtClean="0">
                <a:solidFill>
                  <a:srgbClr val="FFFF00"/>
                </a:solidFill>
                <a:latin typeface="+mn-lt"/>
              </a:rPr>
              <a:t>NOT EVEN FOR THE RCMP, THE ONTARIO PROVINCIAL POLICE OR MUNICIPAL POLICE…  </a:t>
            </a:r>
          </a:p>
          <a:p>
            <a:pPr algn="ctr" eaLnBrk="1" hangingPunct="1"/>
            <a:r>
              <a:rPr lang="en-US" sz="2400" b="1" dirty="0" smtClean="0">
                <a:solidFill>
                  <a:srgbClr val="FFFF00"/>
                </a:solidFill>
                <a:latin typeface="+mn-lt"/>
              </a:rPr>
              <a:t>IN MATTERS OF BREACH OF PUBLIC TRUST </a:t>
            </a:r>
          </a:p>
          <a:p>
            <a:pPr algn="ctr" eaLnBrk="1" hangingPunct="1"/>
            <a:r>
              <a:rPr lang="en-US" sz="2400" b="1" dirty="0" smtClean="0">
                <a:solidFill>
                  <a:srgbClr val="FFFF00"/>
                </a:solidFill>
                <a:latin typeface="+mn-lt"/>
              </a:rPr>
              <a:t>BY ELECTED OFFICIALS AND ENFORCEMENT BODIES…</a:t>
            </a:r>
            <a:endParaRPr lang="en-US" sz="2400" b="1" dirty="0">
              <a:solidFill>
                <a:srgbClr val="FFFF00"/>
              </a:solidFill>
              <a:latin typeface="+mn-lt"/>
            </a:endParaRPr>
          </a:p>
          <a:p>
            <a:pPr algn="ctr" eaLnBrk="1" hangingPunct="1"/>
            <a:endParaRPr lang="en-US" sz="3200" b="1" dirty="0">
              <a:solidFill>
                <a:srgbClr val="FFFF00"/>
              </a:solidFill>
              <a:latin typeface="+mn-lt"/>
            </a:endParaRPr>
          </a:p>
          <a:p>
            <a:pPr algn="ctr" eaLnBrk="1" hangingPunct="1"/>
            <a:r>
              <a:rPr lang="en-US" b="1" dirty="0" smtClean="0">
                <a:solidFill>
                  <a:srgbClr val="FFFF00"/>
                </a:solidFill>
                <a:latin typeface="+mn-lt"/>
              </a:rPr>
              <a:t>“</a:t>
            </a:r>
            <a:r>
              <a:rPr lang="en-US" b="1" dirty="0">
                <a:solidFill>
                  <a:srgbClr val="FFFF00"/>
                </a:solidFill>
                <a:latin typeface="+mn-lt"/>
              </a:rPr>
              <a:t>Not My Job…”</a:t>
            </a:r>
          </a:p>
          <a:p>
            <a:pPr algn="ctr" eaLnBrk="1" hangingPunct="1"/>
            <a:endParaRPr lang="en-US" b="1" dirty="0">
              <a:solidFill>
                <a:srgbClr val="FFFF00"/>
              </a:solidFill>
              <a:latin typeface="+mn-lt"/>
            </a:endParaRPr>
          </a:p>
          <a:p>
            <a:pPr algn="ctr" eaLnBrk="1" hangingPunct="1"/>
            <a:r>
              <a:rPr lang="en-US" b="1" dirty="0">
                <a:solidFill>
                  <a:srgbClr val="FFFF00"/>
                </a:solidFill>
                <a:latin typeface="+mn-lt"/>
              </a:rPr>
              <a:t>A phrase that – in matters of public safety -  was unacceptable</a:t>
            </a:r>
            <a:r>
              <a:rPr lang="en-US" b="1" dirty="0" smtClean="0">
                <a:solidFill>
                  <a:srgbClr val="FFFF00"/>
                </a:solidFill>
                <a:latin typeface="+mn-lt"/>
              </a:rPr>
              <a:t>!</a:t>
            </a:r>
          </a:p>
          <a:p>
            <a:pPr algn="ctr" eaLnBrk="1" hangingPunct="1"/>
            <a:endParaRPr lang="en-US" b="1" dirty="0">
              <a:solidFill>
                <a:srgbClr val="FFFF00"/>
              </a:solidFill>
              <a:latin typeface="+mn-lt"/>
            </a:endParaRPr>
          </a:p>
          <a:p>
            <a:pPr algn="ctr" eaLnBrk="1" hangingPunct="1"/>
            <a:r>
              <a:rPr lang="en-US" b="1" dirty="0" smtClean="0">
                <a:solidFill>
                  <a:srgbClr val="FFFF00"/>
                </a:solidFill>
                <a:latin typeface="+mn-lt"/>
              </a:rPr>
              <a:t>Copyrighted by Jeanne A. </a:t>
            </a:r>
            <a:r>
              <a:rPr lang="en-US" b="1" dirty="0" err="1" smtClean="0">
                <a:solidFill>
                  <a:srgbClr val="FFFF00"/>
                </a:solidFill>
                <a:latin typeface="+mn-lt"/>
              </a:rPr>
              <a:t>Robitaille-Brohart</a:t>
            </a:r>
            <a:endParaRPr lang="en-US" b="1" dirty="0">
              <a:solidFill>
                <a:srgbClr val="FFFF00"/>
              </a:solidFill>
              <a:latin typeface="+mn-lt"/>
            </a:endParaRPr>
          </a:p>
        </p:txBody>
      </p:sp>
    </p:spTree>
    <p:extLst>
      <p:ext uri="{BB962C8B-B14F-4D97-AF65-F5344CB8AC3E}">
        <p14:creationId xmlns:p14="http://schemas.microsoft.com/office/powerpoint/2010/main" val="12621125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533400"/>
            <a:ext cx="8534400" cy="1754326"/>
          </a:xfrm>
          <a:prstGeom prst="rect">
            <a:avLst/>
          </a:prstGeom>
          <a:noFill/>
        </p:spPr>
        <p:txBody>
          <a:bodyPr wrap="square" rtlCol="0">
            <a:spAutoFit/>
          </a:bodyPr>
          <a:lstStyle/>
          <a:p>
            <a:r>
              <a:rPr lang="en-US" b="1" dirty="0">
                <a:solidFill>
                  <a:srgbClr val="FFFF00"/>
                </a:solidFill>
              </a:rPr>
              <a:t>2</a:t>
            </a:r>
            <a:r>
              <a:rPr lang="en-US" b="1" dirty="0" smtClean="0">
                <a:solidFill>
                  <a:srgbClr val="FFFF00"/>
                </a:solidFill>
              </a:rPr>
              <a:t> MASSIVE SCANDALS… THE POLICE HAS REFUSED TO INVESTIGATE:</a:t>
            </a:r>
          </a:p>
          <a:p>
            <a:endParaRPr lang="en-US" b="1" dirty="0">
              <a:solidFill>
                <a:srgbClr val="FFFF00"/>
              </a:solidFill>
            </a:endParaRPr>
          </a:p>
          <a:p>
            <a:pPr marL="342900" indent="-342900">
              <a:buAutoNum type="arabicParenR"/>
            </a:pPr>
            <a:r>
              <a:rPr lang="en-US" b="1" dirty="0" smtClean="0">
                <a:solidFill>
                  <a:srgbClr val="FFFF00"/>
                </a:solidFill>
              </a:rPr>
              <a:t>Employment Insurance Fraud at the Canada Revenue Agency (CRA)</a:t>
            </a:r>
          </a:p>
          <a:p>
            <a:endParaRPr lang="en-US" b="1" dirty="0" smtClean="0">
              <a:solidFill>
                <a:srgbClr val="FFFF00"/>
              </a:solidFill>
            </a:endParaRPr>
          </a:p>
          <a:p>
            <a:pPr marL="342900" indent="-342900">
              <a:buAutoNum type="arabicParenR" startAt="2"/>
            </a:pPr>
            <a:r>
              <a:rPr lang="en-US" b="1" dirty="0" smtClean="0">
                <a:solidFill>
                  <a:srgbClr val="FFFF00"/>
                </a:solidFill>
              </a:rPr>
              <a:t>A nation-wide building scandal in truss design </a:t>
            </a:r>
            <a:r>
              <a:rPr lang="en-US" b="1" dirty="0" smtClean="0">
                <a:solidFill>
                  <a:srgbClr val="FF0000"/>
                </a:solidFill>
              </a:rPr>
              <a:t>colliding on many fronts </a:t>
            </a:r>
            <a:r>
              <a:rPr lang="en-US" b="1" dirty="0" smtClean="0">
                <a:solidFill>
                  <a:srgbClr val="FFFF00"/>
                </a:solidFill>
              </a:rPr>
              <a:t>with the </a:t>
            </a:r>
          </a:p>
          <a:p>
            <a:r>
              <a:rPr lang="en-US" b="1" dirty="0">
                <a:solidFill>
                  <a:srgbClr val="FFFF00"/>
                </a:solidFill>
              </a:rPr>
              <a:t> </a:t>
            </a:r>
            <a:r>
              <a:rPr lang="en-US" b="1" dirty="0" smtClean="0">
                <a:solidFill>
                  <a:srgbClr val="FFFF00"/>
                </a:solidFill>
              </a:rPr>
              <a:t>     “Elliot Lake mall collapse scandal”</a:t>
            </a:r>
          </a:p>
        </p:txBody>
      </p:sp>
      <p:sp>
        <p:nvSpPr>
          <p:cNvPr id="3" name="TextBox 2"/>
          <p:cNvSpPr txBox="1"/>
          <p:nvPr/>
        </p:nvSpPr>
        <p:spPr>
          <a:xfrm>
            <a:off x="228600" y="3048000"/>
            <a:ext cx="8610600" cy="2585323"/>
          </a:xfrm>
          <a:prstGeom prst="rect">
            <a:avLst/>
          </a:prstGeom>
          <a:noFill/>
        </p:spPr>
        <p:txBody>
          <a:bodyPr wrap="square" rtlCol="0">
            <a:spAutoFit/>
          </a:bodyPr>
          <a:lstStyle/>
          <a:p>
            <a:r>
              <a:rPr lang="en-US" b="1" dirty="0" smtClean="0">
                <a:solidFill>
                  <a:srgbClr val="FFFF00"/>
                </a:solidFill>
              </a:rPr>
              <a:t>WHY NO INVESTIGATION?</a:t>
            </a:r>
          </a:p>
          <a:p>
            <a:endParaRPr lang="en-US" b="1" dirty="0">
              <a:solidFill>
                <a:srgbClr val="FFFF00"/>
              </a:solidFill>
            </a:endParaRPr>
          </a:p>
          <a:p>
            <a:r>
              <a:rPr lang="en-US" b="1" dirty="0" smtClean="0">
                <a:solidFill>
                  <a:srgbClr val="FFFF00"/>
                </a:solidFill>
              </a:rPr>
              <a:t>If there has been no investigation and/or public disclosure of the issues by the press it is in my opinion because “the players” involve KEY POLITICIANS and KEY ENFORCEMENT BODIES that were supposed to be there to protect the public in the first place.</a:t>
            </a:r>
          </a:p>
          <a:p>
            <a:endParaRPr lang="en-US" b="1" dirty="0">
              <a:solidFill>
                <a:srgbClr val="FFFF00"/>
              </a:solidFill>
            </a:endParaRPr>
          </a:p>
          <a:p>
            <a:r>
              <a:rPr lang="en-US" b="1" dirty="0" smtClean="0">
                <a:solidFill>
                  <a:srgbClr val="FFFF00"/>
                </a:solidFill>
              </a:rPr>
              <a:t>These scandals were referred to top echelon… and still… nothing appears to have been investigated and/or made public in these critical issues.</a:t>
            </a:r>
            <a:endParaRPr lang="en-US" b="1" dirty="0">
              <a:solidFill>
                <a:srgbClr val="FFFF00"/>
              </a:solidFill>
            </a:endParaRPr>
          </a:p>
        </p:txBody>
      </p:sp>
    </p:spTree>
    <p:extLst>
      <p:ext uri="{BB962C8B-B14F-4D97-AF65-F5344CB8AC3E}">
        <p14:creationId xmlns:p14="http://schemas.microsoft.com/office/powerpoint/2010/main" val="514745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76200"/>
            <a:ext cx="8839200" cy="646331"/>
          </a:xfrm>
          <a:prstGeom prst="rect">
            <a:avLst/>
          </a:prstGeom>
          <a:noFill/>
        </p:spPr>
        <p:txBody>
          <a:bodyPr wrap="square" rtlCol="0">
            <a:spAutoFit/>
          </a:bodyPr>
          <a:lstStyle/>
          <a:p>
            <a:pPr algn="ctr"/>
            <a:r>
              <a:rPr lang="en-US" b="1" dirty="0" smtClean="0">
                <a:solidFill>
                  <a:srgbClr val="FFFF00"/>
                </a:solidFill>
              </a:rPr>
              <a:t>	Canada Revenue Agency Employment Insurance Fraud Scandal… </a:t>
            </a:r>
          </a:p>
          <a:p>
            <a:pPr algn="ctr"/>
            <a:r>
              <a:rPr lang="en-US" b="1" dirty="0" smtClean="0">
                <a:solidFill>
                  <a:srgbClr val="FFFF00"/>
                </a:solidFill>
              </a:rPr>
              <a:t>	WHO KNEW… Those below… plus emails to almost all federal  legislators... </a:t>
            </a:r>
            <a:endParaRPr lang="en-US" b="1" dirty="0">
              <a:solidFill>
                <a:srgbClr val="FFFF00"/>
              </a:solidFill>
            </a:endParaRPr>
          </a:p>
        </p:txBody>
      </p:sp>
      <p:grpSp>
        <p:nvGrpSpPr>
          <p:cNvPr id="44" name="Group 43"/>
          <p:cNvGrpSpPr/>
          <p:nvPr/>
        </p:nvGrpSpPr>
        <p:grpSpPr>
          <a:xfrm>
            <a:off x="152400" y="838200"/>
            <a:ext cx="8915400" cy="5791200"/>
            <a:chOff x="152400" y="838200"/>
            <a:chExt cx="8915400" cy="579120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838200"/>
              <a:ext cx="4419600" cy="57912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838200"/>
              <a:ext cx="4419600" cy="5791200"/>
            </a:xfrm>
            <a:prstGeom prst="rect">
              <a:avLst/>
            </a:prstGeom>
          </p:spPr>
        </p:pic>
        <p:cxnSp>
          <p:nvCxnSpPr>
            <p:cNvPr id="7" name="Straight Arrow Connector 6"/>
            <p:cNvCxnSpPr/>
            <p:nvPr/>
          </p:nvCxnSpPr>
          <p:spPr>
            <a:xfrm>
              <a:off x="304800" y="1447800"/>
              <a:ext cx="10668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4114800" y="3124200"/>
              <a:ext cx="304800" cy="381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4114800" y="3581400"/>
              <a:ext cx="304800" cy="381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876800" y="5122985"/>
              <a:ext cx="381000" cy="52897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876800" y="3581400"/>
              <a:ext cx="3810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876800" y="3777762"/>
              <a:ext cx="3810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8915400" y="4038600"/>
              <a:ext cx="0" cy="1084386"/>
            </a:xfrm>
            <a:prstGeom prst="straightConnector1">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477000" y="4837093"/>
              <a:ext cx="2590800" cy="954107"/>
            </a:xfrm>
            <a:prstGeom prst="rect">
              <a:avLst/>
            </a:prstGeom>
            <a:noFill/>
          </p:spPr>
          <p:txBody>
            <a:bodyPr wrap="square" rtlCol="0">
              <a:spAutoFit/>
            </a:bodyPr>
            <a:lstStyle/>
            <a:p>
              <a:pPr algn="ctr"/>
              <a:r>
                <a:rPr lang="en-US" sz="1400" b="1" dirty="0" smtClean="0">
                  <a:solidFill>
                    <a:srgbClr val="FF0000"/>
                  </a:solidFill>
                </a:rPr>
                <a:t>Why were appropriate methods/procedures not already there to prevent such fraud tactics at the CRA?</a:t>
              </a:r>
              <a:endParaRPr lang="en-US" sz="1400" b="1" dirty="0">
                <a:solidFill>
                  <a:srgbClr val="FF0000"/>
                </a:solidFill>
              </a:endParaRPr>
            </a:p>
          </p:txBody>
        </p:sp>
        <p:cxnSp>
          <p:nvCxnSpPr>
            <p:cNvPr id="26" name="Straight Arrow Connector 25"/>
            <p:cNvCxnSpPr/>
            <p:nvPr/>
          </p:nvCxnSpPr>
          <p:spPr>
            <a:xfrm flipH="1" flipV="1">
              <a:off x="8686800" y="5128848"/>
              <a:ext cx="228600" cy="1"/>
            </a:xfrm>
            <a:prstGeom prst="straightConnector1">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flipV="1">
              <a:off x="6248400" y="4035669"/>
              <a:ext cx="2667000" cy="2935"/>
            </a:xfrm>
            <a:prstGeom prst="straightConnector1">
              <a:avLst/>
            </a:prstGeom>
            <a:ln w="3810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6248400" y="4035669"/>
              <a:ext cx="0" cy="15533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5261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76200"/>
            <a:ext cx="8839200" cy="1107996"/>
          </a:xfrm>
          <a:prstGeom prst="rect">
            <a:avLst/>
          </a:prstGeom>
          <a:noFill/>
        </p:spPr>
        <p:txBody>
          <a:bodyPr wrap="square" rtlCol="0">
            <a:spAutoFit/>
          </a:bodyPr>
          <a:lstStyle/>
          <a:p>
            <a:pPr algn="ctr"/>
            <a:r>
              <a:rPr lang="en-US" b="1" dirty="0" smtClean="0">
                <a:solidFill>
                  <a:srgbClr val="FFFF00"/>
                </a:solidFill>
              </a:rPr>
              <a:t>	</a:t>
            </a:r>
            <a:r>
              <a:rPr lang="en-US" sz="1600" b="1" dirty="0" smtClean="0">
                <a:solidFill>
                  <a:srgbClr val="FFFF00"/>
                </a:solidFill>
              </a:rPr>
              <a:t>Canada Revenue Agency Employment Insurance Fraud Scandal… </a:t>
            </a:r>
          </a:p>
          <a:p>
            <a:pPr algn="ctr"/>
            <a:r>
              <a:rPr lang="en-US" sz="1600" b="1" dirty="0" smtClean="0">
                <a:solidFill>
                  <a:srgbClr val="FFFF00"/>
                </a:solidFill>
              </a:rPr>
              <a:t>	POTENTIAL FRAUD AT A FEDERAL AGENCY FALLS </a:t>
            </a:r>
          </a:p>
          <a:p>
            <a:pPr algn="ctr"/>
            <a:r>
              <a:rPr lang="en-US" sz="1600" b="1" dirty="0" smtClean="0">
                <a:solidFill>
                  <a:srgbClr val="FFFF00"/>
                </a:solidFill>
              </a:rPr>
              <a:t>UNDER THE RCMP… BELOW IS “THEIR RESPONSE”… </a:t>
            </a:r>
          </a:p>
          <a:p>
            <a:pPr algn="ctr"/>
            <a:r>
              <a:rPr lang="en-US" sz="1600" b="1" dirty="0" smtClean="0">
                <a:solidFill>
                  <a:srgbClr val="FFFF00"/>
                </a:solidFill>
              </a:rPr>
              <a:t>“IT ISN’T OUR JOB UNTIL WE ARE TOLD IT IS OUR JOB!!!</a:t>
            </a:r>
            <a:endParaRPr lang="en-US" sz="1600" b="1" dirty="0">
              <a:solidFill>
                <a:srgbClr val="FFFF00"/>
              </a:solidFill>
            </a:endParaRPr>
          </a:p>
        </p:txBody>
      </p:sp>
      <p:sp>
        <p:nvSpPr>
          <p:cNvPr id="3" name="Rectangle 2"/>
          <p:cNvSpPr/>
          <p:nvPr/>
        </p:nvSpPr>
        <p:spPr>
          <a:xfrm>
            <a:off x="4876800" y="1371600"/>
            <a:ext cx="4114800" cy="5262979"/>
          </a:xfrm>
          <a:prstGeom prst="rect">
            <a:avLst/>
          </a:prstGeom>
          <a:solidFill>
            <a:schemeClr val="tx1"/>
          </a:solidFill>
        </p:spPr>
        <p:txBody>
          <a:bodyPr wrap="square">
            <a:spAutoFit/>
          </a:bodyPr>
          <a:lstStyle/>
          <a:p>
            <a:pPr algn="ctr"/>
            <a:r>
              <a:rPr lang="en-US" sz="1400" b="1" dirty="0" smtClean="0">
                <a:solidFill>
                  <a:srgbClr val="FF0000"/>
                </a:solidFill>
              </a:rPr>
              <a:t>WAS IT NOT THE JOB OF HRSDC</a:t>
            </a:r>
          </a:p>
          <a:p>
            <a:pPr algn="ctr"/>
            <a:r>
              <a:rPr lang="en-US" sz="1400" b="1" dirty="0" smtClean="0">
                <a:solidFill>
                  <a:srgbClr val="FF0000"/>
                </a:solidFill>
              </a:rPr>
              <a:t> (Diane Finley’s Office)  TO MAKE SURE APPROPRIATE METHODS AND PROCEDURES WERE IN PLACE TO PREVENT SUCH FRAUD TACTICS AT THE CRA IN THE FIRST PLACE? (I suspect if methods and procedures were not in place at the CRA, they were probably not in place in any federal agency!)</a:t>
            </a:r>
          </a:p>
          <a:p>
            <a:pPr algn="ctr"/>
            <a:endParaRPr lang="en-US" sz="1400" b="1" dirty="0">
              <a:solidFill>
                <a:srgbClr val="FF0000"/>
              </a:solidFill>
            </a:endParaRPr>
          </a:p>
          <a:p>
            <a:pPr algn="ctr"/>
            <a:r>
              <a:rPr lang="en-US" sz="1400" b="1" dirty="0" smtClean="0">
                <a:solidFill>
                  <a:srgbClr val="FF0000"/>
                </a:solidFill>
              </a:rPr>
              <a:t>Documentation For CRA EI Scandal is posted at:</a:t>
            </a:r>
          </a:p>
          <a:p>
            <a:pPr algn="ctr"/>
            <a:r>
              <a:rPr lang="en-US" sz="1400" b="1" dirty="0" smtClean="0">
                <a:solidFill>
                  <a:srgbClr val="FFFF00"/>
                </a:solidFill>
                <a:hlinkClick r:id="rId2"/>
              </a:rPr>
              <a:t>http://www.CRA-EI-Scandal.com</a:t>
            </a:r>
            <a:r>
              <a:rPr lang="en-US" sz="1400" b="1" dirty="0" smtClean="0">
                <a:solidFill>
                  <a:srgbClr val="FFFF00"/>
                </a:solidFill>
              </a:rPr>
              <a:t> </a:t>
            </a:r>
          </a:p>
          <a:p>
            <a:pPr algn="ctr"/>
            <a:endParaRPr lang="en-US" sz="1400" b="1" dirty="0">
              <a:solidFill>
                <a:srgbClr val="FFFF00"/>
              </a:solidFill>
            </a:endParaRPr>
          </a:p>
          <a:p>
            <a:pPr algn="ctr"/>
            <a:r>
              <a:rPr lang="en-US" sz="1400" b="1" dirty="0" smtClean="0">
                <a:solidFill>
                  <a:srgbClr val="FF0000"/>
                </a:solidFill>
              </a:rPr>
              <a:t>SO… THE VERY PERSON/OFFICE THAT NEEDS TO BE INVESTIGATED NOW HEADS ITS OWN FRAUD/BREACH OF PUBLIC TRUST INVESTIGATION INSTEAD OF THE RCMP???</a:t>
            </a:r>
          </a:p>
          <a:p>
            <a:pPr algn="ctr"/>
            <a:endParaRPr lang="en-US" sz="1400" b="1" dirty="0">
              <a:solidFill>
                <a:srgbClr val="FF0000"/>
              </a:solidFill>
            </a:endParaRPr>
          </a:p>
          <a:p>
            <a:pPr algn="ctr"/>
            <a:r>
              <a:rPr lang="en-US" sz="1400" b="1" dirty="0" smtClean="0">
                <a:solidFill>
                  <a:srgbClr val="FF0000"/>
                </a:solidFill>
              </a:rPr>
              <a:t>AN ISOLATED INCIDENT – OR TREND IN WRONGDOING INVESTIGATIONS/BREACH OF PUBLIC TRUST BY PUBLIC SERVANTS?</a:t>
            </a:r>
            <a:endParaRPr lang="en-US" sz="1400" b="1" dirty="0">
              <a:solidFill>
                <a:srgbClr val="FF0000"/>
              </a:solidFill>
            </a:endParaRPr>
          </a:p>
          <a:p>
            <a:pPr algn="ctr"/>
            <a:endParaRPr lang="en-US" sz="1400" b="1" dirty="0" smtClean="0">
              <a:solidFill>
                <a:srgbClr val="FF0000"/>
              </a:solidFill>
            </a:endParaRPr>
          </a:p>
          <a:p>
            <a:pPr algn="ctr"/>
            <a:r>
              <a:rPr lang="en-US" sz="1400" b="1" dirty="0" smtClean="0">
                <a:solidFill>
                  <a:srgbClr val="FF0000"/>
                </a:solidFill>
              </a:rPr>
              <a:t>THE DISTURBING ANSWER APPEARS TO BE… “TREND”… READ ON…</a:t>
            </a:r>
          </a:p>
          <a:p>
            <a:pPr algn="ctr"/>
            <a:r>
              <a:rPr lang="en-US" sz="1400" b="1" dirty="0" smtClean="0">
                <a:solidFill>
                  <a:srgbClr val="FF0000"/>
                </a:solidFill>
              </a:rPr>
              <a: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231" y="1295400"/>
            <a:ext cx="4572001" cy="5410200"/>
          </a:xfrm>
          <a:prstGeom prst="rect">
            <a:avLst/>
          </a:prstGeom>
        </p:spPr>
      </p:pic>
    </p:spTree>
    <p:extLst>
      <p:ext uri="{BB962C8B-B14F-4D97-AF65-F5344CB8AC3E}">
        <p14:creationId xmlns:p14="http://schemas.microsoft.com/office/powerpoint/2010/main" val="1904785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76200"/>
            <a:ext cx="8839200" cy="6001643"/>
          </a:xfrm>
          <a:prstGeom prst="rect">
            <a:avLst/>
          </a:prstGeom>
          <a:noFill/>
        </p:spPr>
        <p:txBody>
          <a:bodyPr wrap="square" rtlCol="0">
            <a:spAutoFit/>
          </a:bodyPr>
          <a:lstStyle/>
          <a:p>
            <a:pPr algn="ctr"/>
            <a:r>
              <a:rPr lang="en-US" b="1" dirty="0" smtClean="0">
                <a:solidFill>
                  <a:srgbClr val="FFFF00"/>
                </a:solidFill>
              </a:rPr>
              <a:t>	</a:t>
            </a:r>
            <a:r>
              <a:rPr lang="en-US" sz="2400" b="1" dirty="0" smtClean="0">
                <a:solidFill>
                  <a:srgbClr val="FFFF00"/>
                </a:solidFill>
              </a:rPr>
              <a:t>Scandal 2 – A Nation-Wide Building Scandal… </a:t>
            </a:r>
          </a:p>
          <a:p>
            <a:pPr algn="ctr"/>
            <a:endParaRPr lang="en-US" sz="2400" b="1" dirty="0" smtClean="0">
              <a:solidFill>
                <a:srgbClr val="FFFF00"/>
              </a:solidFill>
            </a:endParaRPr>
          </a:p>
          <a:p>
            <a:r>
              <a:rPr lang="en-US" sz="2400" b="1" dirty="0" smtClean="0">
                <a:solidFill>
                  <a:srgbClr val="FFFF00"/>
                </a:solidFill>
              </a:rPr>
              <a:t>Involves FIRST NATIONS - </a:t>
            </a:r>
            <a:r>
              <a:rPr lang="en-US" sz="2400" b="1" dirty="0">
                <a:solidFill>
                  <a:srgbClr val="FFFF00"/>
                </a:solidFill>
              </a:rPr>
              <a:t>that makes it FEDERAL since First Nations Do NOT </a:t>
            </a:r>
            <a:r>
              <a:rPr lang="en-US" sz="2400" b="1" dirty="0" smtClean="0">
                <a:solidFill>
                  <a:srgbClr val="FFFF00"/>
                </a:solidFill>
              </a:rPr>
              <a:t>Fall </a:t>
            </a:r>
            <a:r>
              <a:rPr lang="en-US" sz="2400" b="1" dirty="0">
                <a:solidFill>
                  <a:srgbClr val="FFFF00"/>
                </a:solidFill>
              </a:rPr>
              <a:t>Under Any Provincial Building Code… </a:t>
            </a:r>
          </a:p>
          <a:p>
            <a:endParaRPr lang="en-US" sz="2400" b="1" dirty="0" smtClean="0">
              <a:solidFill>
                <a:srgbClr val="FFFF00"/>
              </a:solidFill>
            </a:endParaRPr>
          </a:p>
          <a:p>
            <a:r>
              <a:rPr lang="en-US" sz="2400" b="1" dirty="0" smtClean="0">
                <a:solidFill>
                  <a:srgbClr val="FFFF00"/>
                </a:solidFill>
              </a:rPr>
              <a:t>Also FEDERAL because it involves truss design software by Alpine Systems (division of IL Tool Works) (used in my case) found in over 550+ truss manufacturing facilities in North America, as well as software from </a:t>
            </a:r>
            <a:r>
              <a:rPr lang="en-US" sz="2400" b="1" dirty="0" err="1" smtClean="0">
                <a:solidFill>
                  <a:srgbClr val="FFFF00"/>
                </a:solidFill>
              </a:rPr>
              <a:t>MiTek</a:t>
            </a:r>
            <a:r>
              <a:rPr lang="en-US" sz="2400" b="1" dirty="0" smtClean="0">
                <a:solidFill>
                  <a:srgbClr val="FFFF00"/>
                </a:solidFill>
              </a:rPr>
              <a:t> (parent company is Berkshire Hathaway – Warren Buffet’s company)  which was used by the same truss sales rep for years while at another truss company… </a:t>
            </a:r>
          </a:p>
          <a:p>
            <a:endParaRPr lang="en-US" sz="2400" b="1" dirty="0">
              <a:solidFill>
                <a:srgbClr val="FFFF00"/>
              </a:solidFill>
            </a:endParaRPr>
          </a:p>
          <a:p>
            <a:r>
              <a:rPr lang="en-US" sz="2400" b="1" dirty="0" smtClean="0">
                <a:solidFill>
                  <a:srgbClr val="FFFF00"/>
                </a:solidFill>
              </a:rPr>
              <a:t>Epicenter of this scandal… once again, like the CRA Scandal… </a:t>
            </a:r>
          </a:p>
          <a:p>
            <a:endParaRPr lang="en-US" sz="2400" b="1" dirty="0" smtClean="0">
              <a:solidFill>
                <a:srgbClr val="FFFF00"/>
              </a:solidFill>
            </a:endParaRPr>
          </a:p>
          <a:p>
            <a:r>
              <a:rPr lang="en-US" sz="2400" b="1" dirty="0" smtClean="0">
                <a:solidFill>
                  <a:srgbClr val="FFFF00"/>
                </a:solidFill>
              </a:rPr>
              <a:t>City of Greater Sudbury, Ontario, Canada!</a:t>
            </a:r>
            <a:endParaRPr lang="en-US" sz="2400" b="1" dirty="0">
              <a:solidFill>
                <a:srgbClr val="FFFF00"/>
              </a:solidFill>
            </a:endParaRPr>
          </a:p>
        </p:txBody>
      </p:sp>
    </p:spTree>
    <p:extLst>
      <p:ext uri="{BB962C8B-B14F-4D97-AF65-F5344CB8AC3E}">
        <p14:creationId xmlns:p14="http://schemas.microsoft.com/office/powerpoint/2010/main" val="2080487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76200"/>
            <a:ext cx="8991600" cy="1077218"/>
          </a:xfrm>
          <a:prstGeom prst="rect">
            <a:avLst/>
          </a:prstGeom>
        </p:spPr>
        <p:txBody>
          <a:bodyPr wrap="square">
            <a:spAutoFit/>
          </a:bodyPr>
          <a:lstStyle/>
          <a:p>
            <a:pPr algn="ctr"/>
            <a:r>
              <a:rPr lang="en-US" sz="1600" b="1" dirty="0">
                <a:solidFill>
                  <a:srgbClr val="FFFF00"/>
                </a:solidFill>
              </a:rPr>
              <a:t>WHO </a:t>
            </a:r>
            <a:r>
              <a:rPr lang="en-US" sz="1600" b="1" dirty="0" smtClean="0">
                <a:solidFill>
                  <a:srgbClr val="FFFF00"/>
                </a:solidFill>
              </a:rPr>
              <a:t>KNEW… AND WHEN??? </a:t>
            </a:r>
          </a:p>
          <a:p>
            <a:pPr algn="ctr"/>
            <a:r>
              <a:rPr lang="en-US" sz="1600" b="1" dirty="0" smtClean="0">
                <a:solidFill>
                  <a:srgbClr val="FFFF00"/>
                </a:solidFill>
              </a:rPr>
              <a:t>In addition to those below… I sent emails on this scandal to the entire legislature  (except MPPs </a:t>
            </a:r>
            <a:r>
              <a:rPr lang="en-US" sz="1600" b="1" dirty="0" err="1" smtClean="0">
                <a:solidFill>
                  <a:srgbClr val="FFFF00"/>
                </a:solidFill>
              </a:rPr>
              <a:t>Bartolucci</a:t>
            </a:r>
            <a:r>
              <a:rPr lang="en-US" sz="1600" b="1" dirty="0" smtClean="0">
                <a:solidFill>
                  <a:srgbClr val="FFFF00"/>
                </a:solidFill>
              </a:rPr>
              <a:t> (Chair Of </a:t>
            </a:r>
            <a:r>
              <a:rPr lang="en-US" sz="1600" b="1" dirty="0" err="1" smtClean="0">
                <a:solidFill>
                  <a:srgbClr val="FFFF00"/>
                </a:solidFill>
              </a:rPr>
              <a:t>McGuinty</a:t>
            </a:r>
            <a:r>
              <a:rPr lang="en-US" sz="1600" b="1" dirty="0" smtClean="0">
                <a:solidFill>
                  <a:srgbClr val="FFFF00"/>
                </a:solidFill>
              </a:rPr>
              <a:t> Cabinet) and </a:t>
            </a:r>
            <a:r>
              <a:rPr lang="en-US" sz="1600" b="1" dirty="0" err="1" smtClean="0">
                <a:solidFill>
                  <a:srgbClr val="FFFF00"/>
                </a:solidFill>
              </a:rPr>
              <a:t>Gerretsen</a:t>
            </a:r>
            <a:r>
              <a:rPr lang="en-US" sz="1600" b="1" dirty="0" smtClean="0">
                <a:solidFill>
                  <a:srgbClr val="FFFF00"/>
                </a:solidFill>
              </a:rPr>
              <a:t> (Attorney General)) of Ontario providing the reasons for which I felt BOTH these MPPs needed to “step down”…   </a:t>
            </a:r>
            <a:endParaRPr lang="en-US" sz="16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1" y="1447800"/>
            <a:ext cx="6553199" cy="4800600"/>
          </a:xfrm>
          <a:prstGeom prst="rect">
            <a:avLst/>
          </a:prstGeom>
        </p:spPr>
      </p:pic>
      <p:sp>
        <p:nvSpPr>
          <p:cNvPr id="4" name="TextBox 3"/>
          <p:cNvSpPr txBox="1"/>
          <p:nvPr/>
        </p:nvSpPr>
        <p:spPr>
          <a:xfrm>
            <a:off x="7010400" y="1905000"/>
            <a:ext cx="1981201" cy="3416320"/>
          </a:xfrm>
          <a:prstGeom prst="rect">
            <a:avLst/>
          </a:prstGeom>
          <a:noFill/>
        </p:spPr>
        <p:txBody>
          <a:bodyPr wrap="square" rtlCol="0">
            <a:spAutoFit/>
          </a:bodyPr>
          <a:lstStyle/>
          <a:p>
            <a:r>
              <a:rPr lang="en-US" b="1" dirty="0" smtClean="0">
                <a:solidFill>
                  <a:srgbClr val="FFFF00"/>
                </a:solidFill>
              </a:rPr>
              <a:t>THOUSANDS OF PAGES WERE SENT VIA TRACKABLE MAIL  TO  MINISTER OF JUSTICE NICHOLSON AND ONTARIO PROVINCIAL POLICE ON NOV. 20, 2011!</a:t>
            </a:r>
            <a:endParaRPr lang="en-US" b="1" dirty="0">
              <a:solidFill>
                <a:srgbClr val="FFFF00"/>
              </a:solidFill>
            </a:endParaRPr>
          </a:p>
        </p:txBody>
      </p:sp>
    </p:spTree>
    <p:extLst>
      <p:ext uri="{BB962C8B-B14F-4D97-AF65-F5344CB8AC3E}">
        <p14:creationId xmlns:p14="http://schemas.microsoft.com/office/powerpoint/2010/main" val="1538589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6200"/>
            <a:ext cx="8839199" cy="923330"/>
          </a:xfrm>
          <a:prstGeom prst="rect">
            <a:avLst/>
          </a:prstGeom>
        </p:spPr>
        <p:txBody>
          <a:bodyPr wrap="square">
            <a:spAutoFit/>
          </a:bodyPr>
          <a:lstStyle/>
          <a:p>
            <a:pPr algn="ctr"/>
            <a:r>
              <a:rPr lang="en-US" b="1" dirty="0">
                <a:solidFill>
                  <a:srgbClr val="FFFF00"/>
                </a:solidFill>
              </a:rPr>
              <a:t>WHO </a:t>
            </a:r>
            <a:r>
              <a:rPr lang="en-US" b="1" dirty="0" smtClean="0">
                <a:solidFill>
                  <a:srgbClr val="FFFF00"/>
                </a:solidFill>
              </a:rPr>
              <a:t>KNEW… </a:t>
            </a:r>
            <a:r>
              <a:rPr lang="en-US" b="1" dirty="0">
                <a:solidFill>
                  <a:srgbClr val="FFFF00"/>
                </a:solidFill>
              </a:rPr>
              <a:t>A</a:t>
            </a:r>
            <a:r>
              <a:rPr lang="en-US" b="1" dirty="0" smtClean="0">
                <a:solidFill>
                  <a:srgbClr val="FFFF00"/>
                </a:solidFill>
              </a:rPr>
              <a:t>ND </a:t>
            </a:r>
            <a:r>
              <a:rPr lang="en-US" b="1" dirty="0">
                <a:solidFill>
                  <a:srgbClr val="FFFF00"/>
                </a:solidFill>
              </a:rPr>
              <a:t>WHEN</a:t>
            </a:r>
            <a:r>
              <a:rPr lang="en-US" b="1" dirty="0" smtClean="0">
                <a:solidFill>
                  <a:srgbClr val="FFFF00"/>
                </a:solidFill>
              </a:rPr>
              <a:t>???</a:t>
            </a:r>
          </a:p>
          <a:p>
            <a:pPr algn="ctr"/>
            <a:r>
              <a:rPr lang="en-US" b="1" dirty="0" smtClean="0">
                <a:solidFill>
                  <a:srgbClr val="FFFF00"/>
                </a:solidFill>
              </a:rPr>
              <a:t>MINISTER OF JUSTICE NICHOLSON HAD RECEIVED NUMEROUS EMAILS  AND HIS OFFICE REPLIED IN MARCH 24, 2011!!! </a:t>
            </a:r>
            <a:endParaRPr lang="en-US" b="1" dirty="0">
              <a:solidFill>
                <a:srgbClr val="FFFF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190" y="1219200"/>
            <a:ext cx="8647620" cy="5334000"/>
          </a:xfrm>
          <a:prstGeom prst="rect">
            <a:avLst/>
          </a:prstGeom>
        </p:spPr>
      </p:pic>
    </p:spTree>
    <p:extLst>
      <p:ext uri="{BB962C8B-B14F-4D97-AF65-F5344CB8AC3E}">
        <p14:creationId xmlns:p14="http://schemas.microsoft.com/office/powerpoint/2010/main" val="2365816379"/>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FFF00"/>
      </a:accent6>
      <a:hlink>
        <a:srgbClr val="0000FF"/>
      </a:hlink>
      <a:folHlink>
        <a:srgbClr val="800080"/>
      </a:folHlink>
    </a:clrScheme>
    <a:fontScheme name="Custom 1">
      <a:majorFont>
        <a:latin typeface="Impact"/>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239</TotalTime>
  <Words>3575</Words>
  <Application>Microsoft Office PowerPoint</Application>
  <PresentationFormat>On-screen Show (4:3)</PresentationFormat>
  <Paragraphs>292</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Jeanne</dc:creator>
  <cp:lastModifiedBy>Jeanne</cp:lastModifiedBy>
  <cp:revision>39</cp:revision>
  <dcterms:created xsi:type="dcterms:W3CDTF">2014-02-14T16:39:18Z</dcterms:created>
  <dcterms:modified xsi:type="dcterms:W3CDTF">2014-02-15T20:34:54Z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